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858" r:id="rId5"/>
  </p:sldMasterIdLst>
  <p:notesMasterIdLst>
    <p:notesMasterId r:id="rId36"/>
  </p:notesMasterIdLst>
  <p:handoutMasterIdLst>
    <p:handoutMasterId r:id="rId37"/>
  </p:handoutMasterIdLst>
  <p:sldIdLst>
    <p:sldId id="257" r:id="rId6"/>
    <p:sldId id="388" r:id="rId7"/>
    <p:sldId id="361" r:id="rId8"/>
    <p:sldId id="356" r:id="rId9"/>
    <p:sldId id="362" r:id="rId10"/>
    <p:sldId id="357" r:id="rId11"/>
    <p:sldId id="290" r:id="rId12"/>
    <p:sldId id="374" r:id="rId13"/>
    <p:sldId id="375" r:id="rId14"/>
    <p:sldId id="363" r:id="rId15"/>
    <p:sldId id="364" r:id="rId16"/>
    <p:sldId id="365" r:id="rId17"/>
    <p:sldId id="382" r:id="rId18"/>
    <p:sldId id="377" r:id="rId19"/>
    <p:sldId id="367" r:id="rId20"/>
    <p:sldId id="368" r:id="rId21"/>
    <p:sldId id="394" r:id="rId22"/>
    <p:sldId id="395" r:id="rId23"/>
    <p:sldId id="396" r:id="rId24"/>
    <p:sldId id="383" r:id="rId25"/>
    <p:sldId id="397" r:id="rId26"/>
    <p:sldId id="398" r:id="rId27"/>
    <p:sldId id="399" r:id="rId28"/>
    <p:sldId id="400" r:id="rId29"/>
    <p:sldId id="401" r:id="rId30"/>
    <p:sldId id="402" r:id="rId31"/>
    <p:sldId id="403" r:id="rId32"/>
    <p:sldId id="404" r:id="rId33"/>
    <p:sldId id="405" r:id="rId34"/>
    <p:sldId id="406" r:id="rId35"/>
  </p:sldIdLst>
  <p:sldSz cx="9144000" cy="6858000" type="screen4x3"/>
  <p:notesSz cx="6815138" cy="9942513"/>
  <p:defaultTextStyle>
    <a:defPPr>
      <a:defRPr lang="en-GB"/>
    </a:defPPr>
    <a:lvl1pPr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1pPr>
    <a:lvl2pPr marL="4572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2pPr>
    <a:lvl3pPr marL="9144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3pPr>
    <a:lvl4pPr marL="13716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4pPr>
    <a:lvl5pPr marL="18288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5pPr>
    <a:lvl6pPr marL="2286000" algn="l" defTabSz="457200" rtl="0" eaLnBrk="1" latinLnBrk="0" hangingPunct="1">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6pPr>
    <a:lvl7pPr marL="2743200" algn="l" defTabSz="457200" rtl="0" eaLnBrk="1" latinLnBrk="0" hangingPunct="1">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7pPr>
    <a:lvl8pPr marL="3200400" algn="l" defTabSz="457200" rtl="0" eaLnBrk="1" latinLnBrk="0" hangingPunct="1">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8pPr>
    <a:lvl9pPr marL="3657600" algn="l" defTabSz="457200" rtl="0" eaLnBrk="1" latinLnBrk="0" hangingPunct="1">
      <a:defRPr kern="1200">
        <a:solidFill>
          <a:schemeClr val="tx1"/>
        </a:solidFill>
        <a:effectLst>
          <a:outerShdw blurRad="38100" dist="38100" dir="2700000" algn="tl">
            <a:srgbClr val="000000">
              <a:alpha val="43137"/>
            </a:srgbClr>
          </a:outerShdw>
        </a:effectLst>
        <a:latin typeface="Book Antiqua"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85455" autoAdjust="0"/>
  </p:normalViewPr>
  <p:slideViewPr>
    <p:cSldViewPr snapToGrid="0" snapToObjects="1">
      <p:cViewPr varScale="1">
        <p:scale>
          <a:sx n="49" d="100"/>
          <a:sy n="49" d="100"/>
        </p:scale>
        <p:origin x="-676" y="-56"/>
      </p:cViewPr>
      <p:guideLst>
        <p:guide orient="horz" pos="2160"/>
        <p:guide pos="2880"/>
      </p:guideLst>
    </p:cSldViewPr>
  </p:slideViewPr>
  <p:outlineViewPr>
    <p:cViewPr>
      <p:scale>
        <a:sx n="33" d="100"/>
        <a:sy n="33" d="100"/>
      </p:scale>
      <p:origin x="0" y="37528"/>
    </p:cViewPr>
  </p:outlineViewPr>
  <p:notesTextViewPr>
    <p:cViewPr>
      <p:scale>
        <a:sx n="100" d="100"/>
        <a:sy n="100" d="100"/>
      </p:scale>
      <p:origin x="0" y="0"/>
    </p:cViewPr>
  </p:notesTextViewPr>
  <p:sorterViewPr>
    <p:cViewPr>
      <p:scale>
        <a:sx n="141" d="100"/>
        <a:sy n="141" d="100"/>
      </p:scale>
      <p:origin x="0" y="50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Requests</c:v>
                </c:pt>
              </c:strCache>
            </c:strRef>
          </c:tx>
          <c:invertIfNegative val="0"/>
          <c:cat>
            <c:strRef>
              <c:f>Sheet1!$A$2:$A$6</c:f>
              <c:strCache>
                <c:ptCount val="5"/>
                <c:pt idx="0">
                  <c:v>2009-10</c:v>
                </c:pt>
                <c:pt idx="1">
                  <c:v>2010-11</c:v>
                </c:pt>
                <c:pt idx="2">
                  <c:v>2011-12</c:v>
                </c:pt>
                <c:pt idx="3">
                  <c:v>2013-14</c:v>
                </c:pt>
                <c:pt idx="4">
                  <c:v>Apr-Sept 2014 only</c:v>
                </c:pt>
              </c:strCache>
            </c:strRef>
          </c:cat>
          <c:val>
            <c:numRef>
              <c:f>Sheet1!$B$2:$B$6</c:f>
              <c:numCache>
                <c:formatCode>General</c:formatCode>
                <c:ptCount val="5"/>
                <c:pt idx="0">
                  <c:v>7157</c:v>
                </c:pt>
                <c:pt idx="1">
                  <c:v>8982</c:v>
                </c:pt>
                <c:pt idx="2">
                  <c:v>11887</c:v>
                </c:pt>
                <c:pt idx="3">
                  <c:v>13000</c:v>
                </c:pt>
                <c:pt idx="4" formatCode="#,##0">
                  <c:v>55200</c:v>
                </c:pt>
              </c:numCache>
            </c:numRef>
          </c:val>
        </c:ser>
        <c:ser>
          <c:idx val="1"/>
          <c:order val="1"/>
          <c:tx>
            <c:strRef>
              <c:f>Sheet1!$C$1</c:f>
              <c:strCache>
                <c:ptCount val="1"/>
                <c:pt idx="0">
                  <c:v>Authorisations</c:v>
                </c:pt>
              </c:strCache>
            </c:strRef>
          </c:tx>
          <c:invertIfNegative val="0"/>
          <c:cat>
            <c:strRef>
              <c:f>Sheet1!$A$2:$A$6</c:f>
              <c:strCache>
                <c:ptCount val="5"/>
                <c:pt idx="0">
                  <c:v>2009-10</c:v>
                </c:pt>
                <c:pt idx="1">
                  <c:v>2010-11</c:v>
                </c:pt>
                <c:pt idx="2">
                  <c:v>2011-12</c:v>
                </c:pt>
                <c:pt idx="3">
                  <c:v>2013-14</c:v>
                </c:pt>
                <c:pt idx="4">
                  <c:v>Apr-Sept 2014 only</c:v>
                </c:pt>
              </c:strCache>
            </c:strRef>
          </c:cat>
          <c:val>
            <c:numRef>
              <c:f>Sheet1!$C$2:$C$6</c:f>
              <c:numCache>
                <c:formatCode>General</c:formatCode>
                <c:ptCount val="5"/>
                <c:pt idx="0">
                  <c:v>3300</c:v>
                </c:pt>
                <c:pt idx="1">
                  <c:v>4951</c:v>
                </c:pt>
                <c:pt idx="2">
                  <c:v>6546</c:v>
                </c:pt>
                <c:pt idx="3">
                  <c:v>7600</c:v>
                </c:pt>
              </c:numCache>
            </c:numRef>
          </c:val>
        </c:ser>
        <c:dLbls>
          <c:showLegendKey val="0"/>
          <c:showVal val="0"/>
          <c:showCatName val="0"/>
          <c:showSerName val="0"/>
          <c:showPercent val="0"/>
          <c:showBubbleSize val="0"/>
        </c:dLbls>
        <c:gapWidth val="150"/>
        <c:axId val="47776512"/>
        <c:axId val="47778048"/>
      </c:barChart>
      <c:catAx>
        <c:axId val="47776512"/>
        <c:scaling>
          <c:orientation val="minMax"/>
        </c:scaling>
        <c:delete val="0"/>
        <c:axPos val="b"/>
        <c:majorTickMark val="out"/>
        <c:minorTickMark val="none"/>
        <c:tickLblPos val="nextTo"/>
        <c:crossAx val="47778048"/>
        <c:crosses val="autoZero"/>
        <c:auto val="1"/>
        <c:lblAlgn val="ctr"/>
        <c:lblOffset val="100"/>
        <c:noMultiLvlLbl val="0"/>
      </c:catAx>
      <c:valAx>
        <c:axId val="47778048"/>
        <c:scaling>
          <c:orientation val="minMax"/>
        </c:scaling>
        <c:delete val="0"/>
        <c:axPos val="l"/>
        <c:majorGridlines/>
        <c:numFmt formatCode="General" sourceLinked="1"/>
        <c:majorTickMark val="out"/>
        <c:minorTickMark val="none"/>
        <c:tickLblPos val="nextTo"/>
        <c:crossAx val="4777651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Sheet1!$B$1</c:f>
              <c:strCache>
                <c:ptCount val="1"/>
                <c:pt idx="0">
                  <c:v>Applications</c:v>
                </c:pt>
              </c:strCache>
            </c:strRef>
          </c:tx>
          <c:invertIfNegative val="0"/>
          <c:cat>
            <c:strRef>
              <c:f>Sheet1!$A$2:$A$4</c:f>
              <c:strCache>
                <c:ptCount val="3"/>
                <c:pt idx="0">
                  <c:v>2013-14</c:v>
                </c:pt>
                <c:pt idx="1">
                  <c:v>2014-15</c:v>
                </c:pt>
                <c:pt idx="2">
                  <c:v>2015-16</c:v>
                </c:pt>
              </c:strCache>
            </c:strRef>
          </c:cat>
          <c:val>
            <c:numRef>
              <c:f>Sheet1!$B$2:$B$4</c:f>
              <c:numCache>
                <c:formatCode>#,##0</c:formatCode>
                <c:ptCount val="3"/>
                <c:pt idx="0" formatCode="General">
                  <c:v>212</c:v>
                </c:pt>
                <c:pt idx="1">
                  <c:v>28605</c:v>
                </c:pt>
                <c:pt idx="2" formatCode="General">
                  <c:v>31470</c:v>
                </c:pt>
              </c:numCache>
            </c:numRef>
          </c:val>
        </c:ser>
        <c:dLbls>
          <c:showLegendKey val="0"/>
          <c:showVal val="0"/>
          <c:showCatName val="0"/>
          <c:showSerName val="0"/>
          <c:showPercent val="0"/>
          <c:showBubbleSize val="0"/>
        </c:dLbls>
        <c:gapWidth val="150"/>
        <c:axId val="53460992"/>
        <c:axId val="53462528"/>
      </c:barChart>
      <c:catAx>
        <c:axId val="53460992"/>
        <c:scaling>
          <c:orientation val="minMax"/>
        </c:scaling>
        <c:delete val="0"/>
        <c:axPos val="b"/>
        <c:majorTickMark val="out"/>
        <c:minorTickMark val="none"/>
        <c:tickLblPos val="nextTo"/>
        <c:crossAx val="53462528"/>
        <c:crosses val="autoZero"/>
        <c:auto val="1"/>
        <c:lblAlgn val="ctr"/>
        <c:lblOffset val="100"/>
        <c:noMultiLvlLbl val="0"/>
      </c:catAx>
      <c:valAx>
        <c:axId val="53462528"/>
        <c:scaling>
          <c:orientation val="minMax"/>
        </c:scaling>
        <c:delete val="0"/>
        <c:axPos val="l"/>
        <c:majorGridlines/>
        <c:numFmt formatCode="General" sourceLinked="1"/>
        <c:majorTickMark val="out"/>
        <c:minorTickMark val="none"/>
        <c:tickLblPos val="nextTo"/>
        <c:crossAx val="5346099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873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275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60800" y="0"/>
            <a:ext cx="2952750" cy="496888"/>
          </a:xfrm>
          <a:prstGeom prst="rect">
            <a:avLst/>
          </a:prstGeom>
        </p:spPr>
        <p:txBody>
          <a:bodyPr vert="horz" lIns="91440" tIns="45720" rIns="91440" bIns="45720" rtlCol="0"/>
          <a:lstStyle>
            <a:lvl1pPr algn="r">
              <a:defRPr sz="1200"/>
            </a:lvl1pPr>
          </a:lstStyle>
          <a:p>
            <a:fld id="{A11335D9-0544-5A40-946C-942BDD1A066D}" type="datetimeFigureOut">
              <a:rPr lang="en-US" smtClean="0"/>
              <a:t>12/2/2014</a:t>
            </a:fld>
            <a:endParaRPr lang="en-US"/>
          </a:p>
        </p:txBody>
      </p:sp>
      <p:sp>
        <p:nvSpPr>
          <p:cNvPr id="4" name="Slide Image Placeholder 3"/>
          <p:cNvSpPr>
            <a:spLocks noGrp="1" noRot="1" noChangeAspect="1"/>
          </p:cNvSpPr>
          <p:nvPr>
            <p:ph type="sldImg" idx="2"/>
          </p:nvPr>
        </p:nvSpPr>
        <p:spPr>
          <a:xfrm>
            <a:off x="922338" y="746125"/>
            <a:ext cx="4970462" cy="37290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038" y="4722815"/>
            <a:ext cx="5453062" cy="4473575"/>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44040"/>
            <a:ext cx="2952750" cy="4968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60800" y="9444040"/>
            <a:ext cx="2952750" cy="496887"/>
          </a:xfrm>
          <a:prstGeom prst="rect">
            <a:avLst/>
          </a:prstGeom>
        </p:spPr>
        <p:txBody>
          <a:bodyPr vert="horz" lIns="91440" tIns="45720" rIns="91440" bIns="45720" rtlCol="0" anchor="b"/>
          <a:lstStyle>
            <a:lvl1pPr algn="r">
              <a:defRPr sz="1200"/>
            </a:lvl1pPr>
          </a:lstStyle>
          <a:p>
            <a:fld id="{F2ADA0C3-562F-7749-8EA8-B77DCE8EE639}" type="slidenum">
              <a:rPr lang="en-US" smtClean="0"/>
              <a:t>‹#›</a:t>
            </a:fld>
            <a:endParaRPr lang="en-US"/>
          </a:p>
        </p:txBody>
      </p:sp>
    </p:spTree>
    <p:extLst>
      <p:ext uri="{BB962C8B-B14F-4D97-AF65-F5344CB8AC3E}">
        <p14:creationId xmlns:p14="http://schemas.microsoft.com/office/powerpoint/2010/main" val="21000174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clear that the CQC has not used its existing powers to best effect to ensure that the requirements of the Mental Capacity Act are met in practice.”</a:t>
            </a:r>
            <a:r>
              <a:rPr lang="en-GB" dirty="0" smtClean="0"/>
              <a:t> </a:t>
            </a:r>
            <a:endParaRPr lang="en-US" dirty="0"/>
          </a:p>
        </p:txBody>
      </p:sp>
      <p:sp>
        <p:nvSpPr>
          <p:cNvPr id="4" name="Slide Number Placeholder 3"/>
          <p:cNvSpPr>
            <a:spLocks noGrp="1"/>
          </p:cNvSpPr>
          <p:nvPr>
            <p:ph type="sldNum" sz="quarter" idx="10"/>
          </p:nvPr>
        </p:nvSpPr>
        <p:spPr/>
        <p:txBody>
          <a:bodyPr/>
          <a:lstStyle/>
          <a:p>
            <a:fld id="{F2ADA0C3-562F-7749-8EA8-B77DCE8EE639}" type="slidenum">
              <a:rPr lang="en-US" smtClean="0"/>
              <a:t>2</a:t>
            </a:fld>
            <a:endParaRPr lang="en-US"/>
          </a:p>
        </p:txBody>
      </p:sp>
    </p:spTree>
    <p:extLst>
      <p:ext uri="{BB962C8B-B14F-4D97-AF65-F5344CB8AC3E}">
        <p14:creationId xmlns:p14="http://schemas.microsoft.com/office/powerpoint/2010/main" val="34679360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DOLS COP </a:t>
            </a:r>
            <a:r>
              <a:rPr lang="en-US" dirty="0" err="1" smtClean="0"/>
              <a:t>para</a:t>
            </a:r>
            <a:r>
              <a:rPr lang="en-US" dirty="0" smtClean="0"/>
              <a:t> 4.74 + MCA COP </a:t>
            </a:r>
            <a:r>
              <a:rPr lang="en-US" dirty="0" err="1" smtClean="0"/>
              <a:t>para</a:t>
            </a:r>
            <a:r>
              <a:rPr lang="en-US" dirty="0" smtClean="0"/>
              <a:t> 8.28, then </a:t>
            </a:r>
            <a:r>
              <a:rPr lang="en-US" dirty="0" err="1" smtClean="0"/>
              <a:t>para</a:t>
            </a:r>
            <a:r>
              <a:rPr lang="en-US" dirty="0" smtClean="0"/>
              <a:t> 21…</a:t>
            </a:r>
          </a:p>
          <a:p>
            <a:endParaRPr lang="en-US" dirty="0" smtClean="0"/>
          </a:p>
          <a:p>
            <a:r>
              <a:rPr lang="en-US" dirty="0" smtClean="0"/>
              <a:t>In terms of </a:t>
            </a:r>
            <a:r>
              <a:rPr lang="en-US" u="sng" dirty="0" smtClean="0"/>
              <a:t>substantive</a:t>
            </a:r>
            <a:r>
              <a:rPr lang="en-US" dirty="0" smtClean="0"/>
              <a:t> safeguards, any local authority that is contemplating an interference with Article 8 must first remind itself that it is a servant of those in need of its assistance and support, not their master: </a:t>
            </a:r>
            <a:r>
              <a:rPr lang="en-US" i="1" dirty="0" smtClean="0"/>
              <a:t>Re A and C and others</a:t>
            </a:r>
            <a:r>
              <a:rPr lang="en-US" dirty="0" smtClean="0"/>
              <a:t> [2010] 2 FLR 1363, [52]. </a:t>
            </a:r>
          </a:p>
          <a:p>
            <a:pPr lvl="0"/>
            <a:r>
              <a:rPr lang="en-GB" dirty="0" smtClean="0"/>
              <a:t>It is well established that where a public body makes a decision which may result in the removal of a vulnerable person, with the potential associated distress, stress and adverse impact on his health, then that engages Article 8: </a:t>
            </a:r>
            <a:r>
              <a:rPr lang="en-GB" i="1" dirty="0" smtClean="0"/>
              <a:t>Watts v United Kingdom </a:t>
            </a:r>
            <a:r>
              <a:rPr lang="en-GB" dirty="0" smtClean="0"/>
              <a:t>(2010) 51 EHRR SE5, §97. </a:t>
            </a:r>
            <a:endParaRPr lang="en-US" dirty="0" smtClean="0"/>
          </a:p>
          <a:p>
            <a:endParaRPr lang="en-US" i="1" dirty="0" smtClean="0"/>
          </a:p>
          <a:p>
            <a:endParaRPr lang="en-US" i="1" dirty="0" smtClean="0"/>
          </a:p>
          <a:p>
            <a:r>
              <a:rPr lang="en-US" i="1" dirty="0" smtClean="0"/>
              <a:t>Re Connor</a:t>
            </a:r>
            <a:r>
              <a:rPr lang="en-US" dirty="0" smtClean="0"/>
              <a:t> [2004] NICA 45, [29]:</a:t>
            </a:r>
            <a:r>
              <a:rPr lang="en-US" baseline="0" dirty="0" smtClean="0"/>
              <a:t> “</a:t>
            </a:r>
            <a:r>
              <a:rPr lang="en-US" dirty="0" smtClean="0"/>
              <a:t>The consideration of whether an interference with a convention right can be justified involves quite a different approach from an assessment at large of what is best for the person affected.” </a:t>
            </a:r>
          </a:p>
          <a:p>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In </a:t>
            </a:r>
            <a:r>
              <a:rPr lang="en-US" i="1" dirty="0" smtClean="0"/>
              <a:t>R (on the application of Bernard) v Enfield LBC</a:t>
            </a:r>
            <a:r>
              <a:rPr lang="en-US" dirty="0" smtClean="0"/>
              <a:t> (2002) 5 CCL Rep 577, it was held that people entitled to residential accommodation under the National Assistance Act 1948 are a particularly vulnerable group and positive measures have to be taken by way of community care facilities for them to enjoy so far as possible a normal private and family life.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The courts have interpreted this requirement strictly: </a:t>
            </a:r>
            <a:r>
              <a:rPr lang="en-US" i="1" dirty="0" smtClean="0"/>
              <a:t>R v Sutton LBC, ex p Tucker</a:t>
            </a:r>
            <a:r>
              <a:rPr lang="en-US" dirty="0" smtClean="0"/>
              <a:t> </a:t>
            </a:r>
            <a:r>
              <a:rPr lang="en-GB" dirty="0" smtClean="0"/>
              <a:t>(1998) 1 CCLR 251, 255 and 274. </a:t>
            </a:r>
            <a:r>
              <a:rPr lang="en-US" dirty="0" smtClean="0"/>
              <a:t>The default position of this “independent living” obligation is “the very fundamental aim of preserving the independence of [persons] in the community and in their own homes for as long and as fully as possible. A certain degree of risk-taking is often acceptable, rather than compromise independence and break family or home links”: </a:t>
            </a:r>
            <a:r>
              <a:rPr lang="en-US" i="1" dirty="0" smtClean="0"/>
              <a:t>R v </a:t>
            </a:r>
            <a:r>
              <a:rPr lang="en-US" i="1" dirty="0" err="1" smtClean="0"/>
              <a:t>Southwark</a:t>
            </a:r>
            <a:r>
              <a:rPr lang="en-US" i="1" dirty="0" smtClean="0"/>
              <a:t> LBC, ex p </a:t>
            </a:r>
            <a:r>
              <a:rPr lang="en-US" i="1" dirty="0" err="1" smtClean="0"/>
              <a:t>Khana</a:t>
            </a:r>
            <a:r>
              <a:rPr lang="en-US" i="1" dirty="0" smtClean="0"/>
              <a:t> and </a:t>
            </a:r>
            <a:r>
              <a:rPr lang="en-US" i="1" dirty="0" err="1" smtClean="0"/>
              <a:t>Karim</a:t>
            </a:r>
            <a:r>
              <a:rPr lang="en-US" dirty="0" smtClean="0"/>
              <a:t> </a:t>
            </a:r>
            <a:r>
              <a:rPr lang="en-GB" dirty="0" smtClean="0"/>
              <a:t>[2001] EWCA </a:t>
            </a:r>
            <a:r>
              <a:rPr lang="en-GB" dirty="0" err="1" smtClean="0"/>
              <a:t>Civ</a:t>
            </a:r>
            <a:r>
              <a:rPr lang="en-GB" dirty="0" smtClean="0"/>
              <a:t> 999, §56.</a:t>
            </a: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endParaRPr lang="en-GB"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18214A2-9064-E343-B575-5E76344C5E0A}" type="slidenum">
              <a:rPr lang="en-US" smtClean="0"/>
              <a:t>24</a:t>
            </a:fld>
            <a:endParaRPr lang="en-US"/>
          </a:p>
        </p:txBody>
      </p:sp>
    </p:spTree>
    <p:extLst>
      <p:ext uri="{BB962C8B-B14F-4D97-AF65-F5344CB8AC3E}">
        <p14:creationId xmlns:p14="http://schemas.microsoft.com/office/powerpoint/2010/main" val="3827925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70CA42-1D36-0D41-93C9-D9D081775AC4}" type="slidenum">
              <a:rPr lang="en-US" smtClean="0"/>
              <a:t>25</a:t>
            </a:fld>
            <a:endParaRPr lang="en-US"/>
          </a:p>
        </p:txBody>
      </p:sp>
    </p:spTree>
    <p:extLst>
      <p:ext uri="{BB962C8B-B14F-4D97-AF65-F5344CB8AC3E}">
        <p14:creationId xmlns:p14="http://schemas.microsoft.com/office/powerpoint/2010/main" val="1280042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800"/>
              </a:spcBef>
            </a:pPr>
            <a:r>
              <a:rPr lang="en-GB" sz="1200" dirty="0" smtClean="0"/>
              <a:t>Giving priority to family life under Article 8 by way of a starting point or assumption “risks deflecting the decision maker’s attention from one aspect of Article 8 (private life) by focussing his attention on another (family life)... there is a danger that it contains within it an inherent conflict, for elements of private life, such as the right to personal development and the right to establish relationships with other human beings and the outside world, may not always be entirely compatible with existing family life and particularly not with family life in the sense of continuing to live within the existing family home.” </a:t>
            </a:r>
          </a:p>
          <a:p>
            <a:pPr>
              <a:lnSpc>
                <a:spcPct val="90000"/>
              </a:lnSpc>
              <a:spcBef>
                <a:spcPts val="800"/>
              </a:spcBef>
            </a:pPr>
            <a:endParaRPr lang="en-GB" sz="1200" dirty="0" smtClean="0"/>
          </a:p>
          <a:p>
            <a:pPr marL="0" marR="0" indent="0" algn="l" defTabSz="457200" rtl="0" eaLnBrk="1" fontAlgn="auto" latinLnBrk="0" hangingPunct="1">
              <a:lnSpc>
                <a:spcPct val="90000"/>
              </a:lnSpc>
              <a:spcBef>
                <a:spcPts val="800"/>
              </a:spcBef>
              <a:spcAft>
                <a:spcPts val="0"/>
              </a:spcAft>
              <a:buClrTx/>
              <a:buSzTx/>
              <a:buFontTx/>
              <a:buNone/>
              <a:tabLst/>
              <a:defRPr/>
            </a:pPr>
            <a:r>
              <a:rPr lang="en-US" sz="1200" dirty="0" smtClean="0"/>
              <a:t>LBX - In best interests for young adult to move for a trial period from home into supported living?</a:t>
            </a:r>
          </a:p>
          <a:p>
            <a:pPr>
              <a:lnSpc>
                <a:spcPct val="90000"/>
              </a:lnSpc>
              <a:spcBef>
                <a:spcPts val="800"/>
              </a:spcBef>
            </a:pPr>
            <a:endParaRPr lang="en-US" sz="1200" dirty="0"/>
          </a:p>
        </p:txBody>
      </p:sp>
      <p:sp>
        <p:nvSpPr>
          <p:cNvPr id="4" name="Slide Number Placeholder 3"/>
          <p:cNvSpPr>
            <a:spLocks noGrp="1"/>
          </p:cNvSpPr>
          <p:nvPr>
            <p:ph type="sldNum" sz="quarter" idx="10"/>
          </p:nvPr>
        </p:nvSpPr>
        <p:spPr/>
        <p:txBody>
          <a:bodyPr/>
          <a:lstStyle/>
          <a:p>
            <a:fld id="{8E70CA42-1D36-0D41-93C9-D9D081775AC4}" type="slidenum">
              <a:rPr lang="en-US" smtClean="0"/>
              <a:t>26</a:t>
            </a:fld>
            <a:endParaRPr lang="en-US"/>
          </a:p>
        </p:txBody>
      </p:sp>
    </p:spTree>
    <p:extLst>
      <p:ext uri="{BB962C8B-B14F-4D97-AF65-F5344CB8AC3E}">
        <p14:creationId xmlns:p14="http://schemas.microsoft.com/office/powerpoint/2010/main" val="1956560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Re S (adult patient) (inherent jurisdiction: family life) [2002] EWHC 2278 (</a:t>
            </a:r>
            <a:r>
              <a:rPr lang="en-US" sz="1200" b="0" i="0" u="none" strike="noStrike" kern="1200" baseline="0" dirty="0" err="1" smtClean="0">
                <a:solidFill>
                  <a:schemeClr val="tx1"/>
                </a:solidFill>
                <a:latin typeface="+mn-lt"/>
                <a:ea typeface="+mn-ea"/>
                <a:cs typeface="+mn-cs"/>
              </a:rPr>
              <a:t>Fam</a:t>
            </a:r>
            <a:r>
              <a:rPr lang="en-US" sz="1200" b="0" i="0" u="none" strike="noStrike" kern="1200" baseline="0" dirty="0" smtClean="0">
                <a:solidFill>
                  <a:schemeClr val="tx1"/>
                </a:solidFill>
                <a:latin typeface="+mn-lt"/>
                <a:ea typeface="+mn-ea"/>
                <a:cs typeface="+mn-cs"/>
              </a:rPr>
              <a:t>): </a:t>
            </a:r>
            <a:r>
              <a:rPr lang="en-US" dirty="0" smtClean="0"/>
              <a:t>“If the state is to justify removing children from their parents or vulnerable adults from their relatives, partners, friends or </a:t>
            </a:r>
            <a:r>
              <a:rPr lang="en-US" dirty="0" err="1" smtClean="0"/>
              <a:t>carers</a:t>
            </a:r>
            <a:r>
              <a:rPr lang="en-US" dirty="0" smtClean="0"/>
              <a:t> it can only be on the basis that the state is going to provide a better quality of care than that which they have hitherto been receiving”</a:t>
            </a:r>
          </a:p>
          <a:p>
            <a:endParaRPr lang="en-US" dirty="0" smtClean="0"/>
          </a:p>
          <a:p>
            <a:endParaRPr lang="en-US" dirty="0" smtClean="0"/>
          </a:p>
          <a:p>
            <a:r>
              <a:rPr lang="en-US" dirty="0" smtClean="0"/>
              <a:t>Sunderland: MM and RS were 80 and had cohabited for 4 years. MM in care home. Local authority argued Article 8 interference was necessary to protect MM.</a:t>
            </a:r>
          </a:p>
          <a:p>
            <a:r>
              <a:rPr lang="en-US" dirty="0" smtClean="0"/>
              <a:t>For 10 months, the contact issue was put on hold: administrative difficulties did not render the extended interference necessary and proportionate.</a:t>
            </a:r>
          </a:p>
          <a:p>
            <a:r>
              <a:rPr lang="en-US" dirty="0" smtClean="0"/>
              <a:t>There was a necessity that “any issue in relation to the upholding of rights must be determined expeditiously as delay in the decision-making process may itself amount to an infringement of rights.”</a:t>
            </a:r>
          </a:p>
          <a:p>
            <a:r>
              <a:rPr lang="en-US" dirty="0" smtClean="0"/>
              <a:t>Acted in good faith and with proper motive but the delay was unacceptable. COP application should have been made much sooner. Violation.</a:t>
            </a:r>
          </a:p>
          <a:p>
            <a:endParaRPr lang="en-US" dirty="0" smtClean="0"/>
          </a:p>
          <a:p>
            <a:r>
              <a:rPr lang="en-US" sz="1200" kern="1200" dirty="0" smtClean="0">
                <a:solidFill>
                  <a:schemeClr val="tx1"/>
                </a:solidFill>
                <a:latin typeface="+mn-lt"/>
                <a:ea typeface="+mn-ea"/>
                <a:cs typeface="+mn-cs"/>
              </a:rPr>
              <a:t>X and Y v Croatia:</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Court considers that judges adopting decisions with serious consequences for a person’s private life, such as those entailed by divesting someone of legal capacity, should in principle also have personal contact with those persons</a:t>
            </a:r>
            <a:endParaRPr lang="en-US" dirty="0" smtClean="0"/>
          </a:p>
          <a:p>
            <a:endParaRPr lang="en-GB" dirty="0" smtClean="0"/>
          </a:p>
          <a:p>
            <a:r>
              <a:rPr lang="en-US" dirty="0" smtClean="0"/>
              <a:t>Failing to “respect” private and/or family life – positive obligations work both ways</a:t>
            </a:r>
          </a:p>
          <a:p>
            <a:pPr lvl="1"/>
            <a:r>
              <a:rPr lang="en-US" i="1" dirty="0" smtClean="0"/>
              <a:t>A Local Authority v A and others</a:t>
            </a:r>
            <a:r>
              <a:rPr lang="en-US" dirty="0" smtClean="0"/>
              <a:t> [2010] EWHC 978 (</a:t>
            </a:r>
            <a:r>
              <a:rPr lang="en-US" dirty="0" err="1" smtClean="0"/>
              <a:t>Fam</a:t>
            </a:r>
            <a:r>
              <a:rPr lang="en-US" dirty="0" smtClean="0"/>
              <a:t>), [83]: duty to abstain from inappropriate interference; duty to intervene.</a:t>
            </a:r>
            <a:endParaRPr lang="en-GB" dirty="0" smtClean="0"/>
          </a:p>
          <a:p>
            <a:r>
              <a:rPr lang="en-US" dirty="0" smtClean="0"/>
              <a:t>Interference “not in accordance with the law”</a:t>
            </a:r>
          </a:p>
          <a:p>
            <a:pPr lvl="1"/>
            <a:r>
              <a:rPr lang="en-US" dirty="0" smtClean="0"/>
              <a:t>Breaching MCA ss2-3: Taking steps without assessing capacity or delay in assessing it</a:t>
            </a:r>
          </a:p>
          <a:p>
            <a:pPr lvl="1"/>
            <a:r>
              <a:rPr lang="en-US" dirty="0" smtClean="0"/>
              <a:t>Breaching MCA s4: Inadequate best interests determination or inadequate consultation</a:t>
            </a:r>
          </a:p>
          <a:p>
            <a:r>
              <a:rPr lang="en-US" dirty="0" smtClean="0"/>
              <a:t>Ignoring BIA recommendations without good reason. </a:t>
            </a:r>
            <a:r>
              <a:rPr lang="en-US" dirty="0" err="1" smtClean="0"/>
              <a:t>Eg</a:t>
            </a:r>
            <a:endParaRPr lang="en-US" dirty="0" smtClean="0"/>
          </a:p>
          <a:p>
            <a:pPr lvl="1"/>
            <a:r>
              <a:rPr lang="en-US" dirty="0" smtClean="0"/>
              <a:t>Not appointing objecting family member as RPR</a:t>
            </a:r>
          </a:p>
          <a:p>
            <a:pPr lvl="1"/>
            <a:r>
              <a:rPr lang="en-US" dirty="0" smtClean="0"/>
              <a:t>Not permitting contact</a:t>
            </a:r>
          </a:p>
          <a:p>
            <a:r>
              <a:rPr lang="en-US" dirty="0" smtClean="0"/>
              <a:t>Failing to make a COP application.</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8E70CA42-1D36-0D41-93C9-D9D081775AC4}" type="slidenum">
              <a:rPr lang="en-US" smtClean="0"/>
              <a:t>27</a:t>
            </a:fld>
            <a:endParaRPr lang="en-US"/>
          </a:p>
        </p:txBody>
      </p:sp>
    </p:spTree>
    <p:extLst>
      <p:ext uri="{BB962C8B-B14F-4D97-AF65-F5344CB8AC3E}">
        <p14:creationId xmlns:p14="http://schemas.microsoft.com/office/powerpoint/2010/main" val="1280042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70CA42-1D36-0D41-93C9-D9D081775AC4}" type="slidenum">
              <a:rPr lang="en-US" smtClean="0"/>
              <a:t>28</a:t>
            </a:fld>
            <a:endParaRPr lang="en-US"/>
          </a:p>
        </p:txBody>
      </p:sp>
    </p:spTree>
    <p:extLst>
      <p:ext uri="{BB962C8B-B14F-4D97-AF65-F5344CB8AC3E}">
        <p14:creationId xmlns:p14="http://schemas.microsoft.com/office/powerpoint/2010/main" val="1625610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21. Of course all this debate would become empty were Parliament or the Executive or the CQC to promulgate rules or guidance to cover the situation which I have here. It is hard to understand why there are detailed statutory provisions relating to personal searches and telephone and correspondence monitoring for high security mental hospitals but none at all for private care homes.”</a:t>
            </a:r>
          </a:p>
          <a:p>
            <a:endParaRPr lang="en-US" dirty="0"/>
          </a:p>
        </p:txBody>
      </p:sp>
      <p:sp>
        <p:nvSpPr>
          <p:cNvPr id="4" name="Slide Number Placeholder 3"/>
          <p:cNvSpPr>
            <a:spLocks noGrp="1"/>
          </p:cNvSpPr>
          <p:nvPr>
            <p:ph type="sldNum" sz="quarter" idx="10"/>
          </p:nvPr>
        </p:nvSpPr>
        <p:spPr/>
        <p:txBody>
          <a:bodyPr/>
          <a:lstStyle/>
          <a:p>
            <a:fld id="{8E70CA42-1D36-0D41-93C9-D9D081775AC4}" type="slidenum">
              <a:rPr lang="en-US" smtClean="0"/>
              <a:t>29</a:t>
            </a:fld>
            <a:endParaRPr lang="en-US"/>
          </a:p>
        </p:txBody>
      </p:sp>
    </p:spTree>
    <p:extLst>
      <p:ext uri="{BB962C8B-B14F-4D97-AF65-F5344CB8AC3E}">
        <p14:creationId xmlns:p14="http://schemas.microsoft.com/office/powerpoint/2010/main" val="2270314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95475" y="271463"/>
            <a:ext cx="3125788" cy="2346325"/>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effectLst/>
                <a:latin typeface="Garamond"/>
                <a:ea typeface="ＭＳ 明朝"/>
                <a:cs typeface="Garamond"/>
              </a:rPr>
              <a:t>JUSTICE argued that there should be a statutory definition, not just something in the Code of Practice which can be departed from with good reason</a:t>
            </a:r>
            <a:r>
              <a:rPr lang="en-GB" sz="1400" dirty="0" smtClean="0">
                <a:effectLst/>
                <a:latin typeface="Garamond"/>
                <a:ea typeface="+mn-ea"/>
                <a:cs typeface="Garamond"/>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dirty="0" smtClean="0">
              <a:effectLst/>
              <a:latin typeface="Garamond"/>
              <a:ea typeface="+mn-ea"/>
              <a:cs typeface="Garamond"/>
            </a:endParaRPr>
          </a:p>
          <a:p>
            <a:pPr marL="742950" lvl="1" indent="-285750" algn="just">
              <a:spcAft>
                <a:spcPts val="0"/>
              </a:spcAft>
              <a:buFont typeface="Courier New"/>
              <a:buChar char="o"/>
            </a:pPr>
            <a:r>
              <a:rPr lang="en-US" sz="1400" dirty="0" smtClean="0">
                <a:effectLst/>
                <a:latin typeface="Garamond"/>
                <a:ea typeface="ＭＳ 明朝"/>
                <a:cs typeface="Garamond"/>
              </a:rPr>
              <a:t>Avoid dangers of over- and under-inclusion; intended recipients;</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Garamond"/>
              </a:rPr>
              <a:t>Ensure legal certainty – particularly important given the fundamental right DOLS was dealing with;</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Garamond"/>
              </a:rPr>
              <a:t>Avoid unnecessary time and cost incurred in arguing what amounted to a DOL;</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Garamond"/>
              </a:rPr>
              <a:t>Avoid delays in making decisions caused by the DOL issue.</a:t>
            </a:r>
            <a:endParaRPr lang="en-GB" sz="1400" dirty="0" smtClean="0">
              <a:effectLst/>
              <a:latin typeface="Garamond"/>
              <a:ea typeface="+mn-ea"/>
              <a:cs typeface="Garamond"/>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dirty="0" smtClean="0">
              <a:effectLst/>
              <a:latin typeface="Garamond"/>
              <a:ea typeface="+mn-ea"/>
              <a:cs typeface="Garamond"/>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latin typeface="Garamond"/>
                <a:ea typeface="+mn-ea"/>
                <a:cs typeface="Garamond"/>
              </a:rPr>
              <a:t>DOLS</a:t>
            </a:r>
            <a:r>
              <a:rPr lang="en-GB" sz="1400" baseline="0" dirty="0" smtClean="0">
                <a:effectLst/>
                <a:latin typeface="Garamond"/>
                <a:ea typeface="+mn-ea"/>
                <a:cs typeface="Garamond"/>
              </a:rPr>
              <a:t> COP Chapter 2.</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baseline="0" dirty="0" smtClean="0">
              <a:effectLst/>
              <a:latin typeface="Garamond"/>
              <a:ea typeface="+mn-ea"/>
              <a:cs typeface="Garamond"/>
            </a:endParaRPr>
          </a:p>
          <a:p>
            <a:pPr marL="342900" lvl="0" indent="-342900" algn="just">
              <a:spcAft>
                <a:spcPts val="0"/>
              </a:spcAft>
              <a:buFont typeface="Symbol"/>
              <a:buChar char=""/>
            </a:pPr>
            <a:r>
              <a:rPr lang="en-US" sz="1400" dirty="0" smtClean="0">
                <a:effectLst/>
                <a:latin typeface="Garamond"/>
                <a:ea typeface="ＭＳ 明朝"/>
                <a:cs typeface="Garamond"/>
              </a:rPr>
              <a:t>Problems in doing so:</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GB" sz="1400" dirty="0" smtClean="0">
                <a:effectLst/>
                <a:latin typeface="Garamond"/>
                <a:ea typeface="ＭＳ 明朝"/>
                <a:cs typeface="Garamond"/>
              </a:rPr>
              <a:t>DOL has an autonomous meaning. </a:t>
            </a:r>
            <a:r>
              <a:rPr lang="en-US" sz="1400" dirty="0" smtClean="0">
                <a:effectLst/>
                <a:latin typeface="Garamond"/>
                <a:ea typeface="ＭＳ 明朝"/>
                <a:cs typeface="Garamond"/>
              </a:rPr>
              <a:t>It is not specific to mental capacity/health. The law governing the distinction between restriction and deprivation is universal: control orders, </a:t>
            </a:r>
            <a:r>
              <a:rPr lang="en-US" sz="1400" dirty="0" err="1" smtClean="0">
                <a:effectLst/>
                <a:latin typeface="Garamond"/>
                <a:ea typeface="ＭＳ 明朝"/>
                <a:cs typeface="Garamond"/>
              </a:rPr>
              <a:t>kettling</a:t>
            </a:r>
            <a:r>
              <a:rPr lang="en-US" sz="1400" dirty="0" smtClean="0">
                <a:effectLst/>
                <a:latin typeface="Garamond"/>
                <a:ea typeface="ＭＳ 明朝"/>
                <a:cs typeface="Garamond"/>
              </a:rPr>
              <a:t>, immigration…</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Garamond"/>
              </a:rPr>
              <a:t>Neither the decisions from Strasbourg nor at home do not entirely sing from the same hymn sheet.</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i="1" dirty="0" smtClean="0">
                <a:effectLst/>
                <a:latin typeface="Garamond"/>
                <a:ea typeface="ＭＳ 明朝"/>
                <a:cs typeface="Garamond"/>
              </a:rPr>
              <a:t>Cheshire West</a:t>
            </a:r>
            <a:r>
              <a:rPr lang="en-US" sz="1400" dirty="0" smtClean="0">
                <a:effectLst/>
                <a:latin typeface="Garamond"/>
                <a:ea typeface="ＭＳ 明朝"/>
                <a:cs typeface="Garamond"/>
              </a:rPr>
              <a:t> illustrates a very careful navigation through those troublesome waters.</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Garamond"/>
              </a:rPr>
              <a:t>Will not be the last word. Whether the Supreme Court gives permission to appeal or not, two significant decisions are pending in the Strasbourg Court:  </a:t>
            </a:r>
            <a:r>
              <a:rPr lang="en-GB" sz="1400" i="1" dirty="0" smtClean="0">
                <a:effectLst/>
                <a:latin typeface="Garamond"/>
                <a:ea typeface="ＭＳ 明朝"/>
                <a:cs typeface="Times New Roman"/>
              </a:rPr>
              <a:t>Austin v UK</a:t>
            </a:r>
            <a:r>
              <a:rPr lang="en-GB" sz="1400" dirty="0" smtClean="0">
                <a:effectLst/>
                <a:latin typeface="Garamond"/>
                <a:ea typeface="ＭＳ 明朝"/>
                <a:cs typeface="Times New Roman"/>
              </a:rPr>
              <a:t> and </a:t>
            </a:r>
            <a:r>
              <a:rPr lang="en-GB" sz="1400" i="1" dirty="0" err="1" smtClean="0">
                <a:effectLst/>
                <a:latin typeface="Garamond"/>
                <a:ea typeface="ＭＳ 明朝"/>
                <a:cs typeface="Times New Roman"/>
              </a:rPr>
              <a:t>Stanev</a:t>
            </a:r>
            <a:r>
              <a:rPr lang="en-GB" sz="1400" i="1" dirty="0" smtClean="0">
                <a:effectLst/>
                <a:latin typeface="Garamond"/>
                <a:ea typeface="ＭＳ 明朝"/>
                <a:cs typeface="Times New Roman"/>
              </a:rPr>
              <a:t> v Bulgaria</a:t>
            </a:r>
            <a:r>
              <a:rPr lang="en-GB" sz="1400" dirty="0" smtClean="0">
                <a:effectLst/>
                <a:latin typeface="Garamond"/>
                <a:ea typeface="ＭＳ 明朝"/>
                <a:cs typeface="Times New Roman"/>
              </a:rPr>
              <a:t> which will impact upon domestic law.</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baseline="0" dirty="0" smtClean="0">
              <a:effectLst/>
              <a:latin typeface="Garamond"/>
              <a:ea typeface="+mn-ea"/>
              <a:cs typeface="Garamond"/>
            </a:endParaRPr>
          </a:p>
          <a:p>
            <a:pPr marL="342900" lvl="0" indent="-342900" algn="just">
              <a:spcAft>
                <a:spcPts val="0"/>
              </a:spcAft>
              <a:buFont typeface="Symbol"/>
              <a:buChar char=""/>
            </a:pPr>
            <a:r>
              <a:rPr lang="en-US" sz="1400" dirty="0" smtClean="0">
                <a:effectLst/>
                <a:latin typeface="Garamond"/>
                <a:ea typeface="ＭＳ 明朝"/>
                <a:cs typeface="Garamond"/>
              </a:rPr>
              <a:t>What is clear:</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GB" sz="1400" dirty="0" smtClean="0">
                <a:effectLst/>
                <a:latin typeface="Garamond"/>
                <a:ea typeface="ＭＳ 明朝"/>
                <a:cs typeface="Times New Roman"/>
              </a:rPr>
              <a:t>Must differentiate between deprivation of and restriction upon liberty. Either Article 5 applies or it does not.</a:t>
            </a:r>
          </a:p>
          <a:p>
            <a:pPr marL="742950" lvl="1" indent="-285750" algn="just">
              <a:spcAft>
                <a:spcPts val="0"/>
              </a:spcAft>
              <a:buFont typeface="Courier New"/>
              <a:buChar char="o"/>
            </a:pPr>
            <a:r>
              <a:rPr lang="en-US" sz="1400" dirty="0" smtClean="0">
                <a:effectLst/>
                <a:latin typeface="Garamond"/>
                <a:ea typeface="ＭＳ 明朝"/>
                <a:cs typeface="Times New Roman"/>
              </a:rPr>
              <a:t>Intensity</a:t>
            </a:r>
            <a:r>
              <a:rPr lang="en-US" sz="1400" baseline="0" dirty="0" smtClean="0">
                <a:effectLst/>
                <a:latin typeface="Garamond"/>
                <a:ea typeface="ＭＳ 明朝"/>
                <a:cs typeface="Times New Roman"/>
              </a:rPr>
              <a:t> or degree, not nature or substance (???)</a:t>
            </a:r>
            <a:endParaRPr lang="en-US"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Times New Roman"/>
              </a:rPr>
              <a:t>The extremities are straightforward. Prisoners are deprived; picnickers are not.</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Times New Roman"/>
              </a:rPr>
              <a:t>‘… some borderline cases are a matter of pure opinion’.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sz="1400" baseline="0" dirty="0" smtClean="0">
              <a:effectLst/>
              <a:latin typeface="Garamond"/>
              <a:ea typeface="+mn-ea"/>
              <a:cs typeface="Garamond"/>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18214A2-9064-E343-B575-5E76344C5E0A}" type="slidenum">
              <a:rPr lang="en-US" smtClean="0"/>
              <a:t>4</a:t>
            </a:fld>
            <a:endParaRPr lang="en-US"/>
          </a:p>
        </p:txBody>
      </p:sp>
    </p:spTree>
    <p:extLst>
      <p:ext uri="{BB962C8B-B14F-4D97-AF65-F5344CB8AC3E}">
        <p14:creationId xmlns:p14="http://schemas.microsoft.com/office/powerpoint/2010/main" val="4269239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latin typeface="Garamond"/>
                <a:cs typeface="Garamond"/>
              </a:rPr>
              <a:t>Whether running around an open park or lying in a persistent vegetative state on a hospital bed, the degree of liberty remains the same. </a:t>
            </a:r>
          </a:p>
          <a:p>
            <a:endParaRPr lang="en-US" dirty="0"/>
          </a:p>
        </p:txBody>
      </p:sp>
      <p:sp>
        <p:nvSpPr>
          <p:cNvPr id="4" name="Slide Number Placeholder 3"/>
          <p:cNvSpPr>
            <a:spLocks noGrp="1"/>
          </p:cNvSpPr>
          <p:nvPr>
            <p:ph type="sldNum" sz="quarter" idx="10"/>
          </p:nvPr>
        </p:nvSpPr>
        <p:spPr/>
        <p:txBody>
          <a:bodyPr/>
          <a:lstStyle/>
          <a:p>
            <a:fld id="{F2ADA0C3-562F-7749-8EA8-B77DCE8EE639}" type="slidenum">
              <a:rPr lang="en-US" smtClean="0"/>
              <a:t>6</a:t>
            </a:fld>
            <a:endParaRPr lang="en-US"/>
          </a:p>
        </p:txBody>
      </p:sp>
    </p:spTree>
    <p:extLst>
      <p:ext uri="{BB962C8B-B14F-4D97-AF65-F5344CB8AC3E}">
        <p14:creationId xmlns:p14="http://schemas.microsoft.com/office/powerpoint/2010/main" val="1686282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95475" y="271463"/>
            <a:ext cx="3125788" cy="2346325"/>
          </a:xfrm>
        </p:spPr>
      </p:sp>
      <p:sp>
        <p:nvSpPr>
          <p:cNvPr id="3" name="Notes Placeholder 2"/>
          <p:cNvSpPr>
            <a:spLocks noGrp="1"/>
          </p:cNvSpPr>
          <p:nvPr>
            <p:ph type="body" idx="1"/>
          </p:nvPr>
        </p:nvSpPr>
        <p:spPr/>
        <p:txBody>
          <a:bodyPr/>
          <a:lstStyle/>
          <a:p>
            <a:pPr marL="342900" lvl="0" indent="-342900" algn="just">
              <a:spcAft>
                <a:spcPts val="0"/>
              </a:spcAft>
              <a:buFont typeface="Symbol"/>
              <a:buChar char=""/>
            </a:pPr>
            <a:r>
              <a:rPr lang="en-US" sz="1400" dirty="0" smtClean="0">
                <a:effectLst/>
                <a:latin typeface="Garamond"/>
                <a:ea typeface="ＭＳ 明朝"/>
                <a:cs typeface="Garamond"/>
              </a:rPr>
              <a:t>What is clear:</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GB" sz="1400" dirty="0" smtClean="0">
                <a:effectLst/>
                <a:latin typeface="Garamond"/>
                <a:ea typeface="ＭＳ 明朝"/>
                <a:cs typeface="Times New Roman"/>
              </a:rPr>
              <a:t>Must differentiate between deprivation of and restriction upon liberty. Either Article 5 applies or it does not.</a:t>
            </a:r>
          </a:p>
          <a:p>
            <a:pPr marL="742950" lvl="1" indent="-285750" algn="just">
              <a:spcAft>
                <a:spcPts val="0"/>
              </a:spcAft>
              <a:buFont typeface="Courier New"/>
              <a:buChar char="o"/>
            </a:pPr>
            <a:r>
              <a:rPr lang="en-US" sz="1400" dirty="0" smtClean="0">
                <a:effectLst/>
                <a:latin typeface="Garamond"/>
                <a:ea typeface="ＭＳ 明朝"/>
                <a:cs typeface="Times New Roman"/>
              </a:rPr>
              <a:t>Intensity</a:t>
            </a:r>
            <a:r>
              <a:rPr lang="en-US" sz="1400" baseline="0" dirty="0" smtClean="0">
                <a:effectLst/>
                <a:latin typeface="Garamond"/>
                <a:ea typeface="ＭＳ 明朝"/>
                <a:cs typeface="Times New Roman"/>
              </a:rPr>
              <a:t> or degree, not nature or substance (???)</a:t>
            </a:r>
            <a:endParaRPr lang="en-US"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Times New Roman"/>
              </a:rPr>
              <a:t>The extremities are straightforward. Prisoners are deprived; picnickers are not.</a:t>
            </a:r>
            <a:endParaRPr lang="en-GB" sz="1400" dirty="0" smtClean="0">
              <a:effectLst/>
              <a:latin typeface="Garamond"/>
              <a:ea typeface="ＭＳ 明朝"/>
              <a:cs typeface="Times New Roman"/>
            </a:endParaRPr>
          </a:p>
          <a:p>
            <a:pPr marL="742950" lvl="1" indent="-285750" algn="just">
              <a:spcAft>
                <a:spcPts val="0"/>
              </a:spcAft>
              <a:buFont typeface="Courier New"/>
              <a:buChar char="o"/>
            </a:pPr>
            <a:r>
              <a:rPr lang="en-US" sz="1400" dirty="0" smtClean="0">
                <a:effectLst/>
                <a:latin typeface="Garamond"/>
                <a:ea typeface="ＭＳ 明朝"/>
                <a:cs typeface="Times New Roman"/>
              </a:rPr>
              <a:t>‘… some borderline cases are a matter of pure opinion’. </a:t>
            </a:r>
            <a:endParaRPr lang="en-US" dirty="0"/>
          </a:p>
        </p:txBody>
      </p:sp>
      <p:sp>
        <p:nvSpPr>
          <p:cNvPr id="4" name="Slide Number Placeholder 3"/>
          <p:cNvSpPr>
            <a:spLocks noGrp="1"/>
          </p:cNvSpPr>
          <p:nvPr>
            <p:ph type="sldNum" sz="quarter" idx="10"/>
          </p:nvPr>
        </p:nvSpPr>
        <p:spPr/>
        <p:txBody>
          <a:bodyPr/>
          <a:lstStyle/>
          <a:p>
            <a:fld id="{818214A2-9064-E343-B575-5E76344C5E0A}" type="slidenum">
              <a:rPr lang="en-US" smtClean="0"/>
              <a:t>7</a:t>
            </a:fld>
            <a:endParaRPr lang="en-US"/>
          </a:p>
        </p:txBody>
      </p:sp>
    </p:spTree>
    <p:extLst>
      <p:ext uri="{BB962C8B-B14F-4D97-AF65-F5344CB8AC3E}">
        <p14:creationId xmlns:p14="http://schemas.microsoft.com/office/powerpoint/2010/main" val="3917575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smtClean="0"/>
              <a:t>In the case of a deprivation of liberty in a psychiatric hospital, it is likely that the relevant information will include:</a:t>
            </a:r>
          </a:p>
          <a:p>
            <a:pPr lvl="0"/>
            <a:r>
              <a:rPr lang="en-GB" dirty="0" smtClean="0"/>
              <a:t>that the patient is in hospital to receive care and treatment for a mental disorder;</a:t>
            </a:r>
          </a:p>
          <a:p>
            <a:pPr lvl="0"/>
            <a:r>
              <a:rPr lang="en-GB" dirty="0" smtClean="0"/>
              <a:t>the core elements of that care and treatment (including measures put in place to supervise and control the patient </a:t>
            </a:r>
            <a:r>
              <a:rPr lang="en-GB" dirty="0" err="1" smtClean="0"/>
              <a:t>eg</a:t>
            </a:r>
            <a:r>
              <a:rPr lang="en-GB" dirty="0" smtClean="0"/>
              <a:t> searching patient and property and the prescription and administration of medication to control their mood);</a:t>
            </a:r>
          </a:p>
          <a:p>
            <a:pPr lvl="0"/>
            <a:r>
              <a:rPr lang="en-GB" dirty="0" smtClean="0"/>
              <a:t>what would happen if the patient tried to leave hospital.</a:t>
            </a:r>
          </a:p>
          <a:p>
            <a:pPr marL="0" indent="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818214A2-9064-E343-B575-5E76344C5E0A}" type="slidenum">
              <a:rPr lang="en-US" smtClean="0"/>
              <a:t>13</a:t>
            </a:fld>
            <a:endParaRPr lang="en-US"/>
          </a:p>
        </p:txBody>
      </p:sp>
    </p:spTree>
    <p:extLst>
      <p:ext uri="{BB962C8B-B14F-4D97-AF65-F5344CB8AC3E}">
        <p14:creationId xmlns:p14="http://schemas.microsoft.com/office/powerpoint/2010/main" val="886832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total number of requests so far in 2014/15 is 55,200 which can reasonably be expected to produce a year end figure of approximately 110,000 compared to an annual figure last year of 12,500. This is approaching a tenfold increase and may exceed that. Most striking is the fact that 19,400 applications have not been processed. This means 19,400 people are potentially unlawfully deprived of liberty and not receiving the protection of the safeguards in a timely manner.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F2ADA0C3-562F-7749-8EA8-B77DCE8EE639}" type="slidenum">
              <a:rPr lang="en-US" smtClean="0"/>
              <a:t>17</a:t>
            </a:fld>
            <a:endParaRPr lang="en-US"/>
          </a:p>
        </p:txBody>
      </p:sp>
    </p:spTree>
    <p:extLst>
      <p:ext uri="{BB962C8B-B14F-4D97-AF65-F5344CB8AC3E}">
        <p14:creationId xmlns:p14="http://schemas.microsoft.com/office/powerpoint/2010/main" val="113388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US" sz="1800" dirty="0" smtClean="0"/>
              <a:t>Article 5 takes you down a blind alley: Article 8 is often the nub of the matter.</a:t>
            </a:r>
          </a:p>
          <a:p>
            <a:pPr>
              <a:spcBef>
                <a:spcPts val="600"/>
              </a:spcBef>
            </a:pPr>
            <a:endParaRPr lang="en-US" sz="1800" smtClean="0"/>
          </a:p>
          <a:p>
            <a:pPr>
              <a:spcBef>
                <a:spcPts val="600"/>
              </a:spcBef>
            </a:pPr>
            <a:r>
              <a:rPr lang="en-GB" sz="1800" smtClean="0"/>
              <a:t>“</a:t>
            </a:r>
            <a:r>
              <a:rPr lang="en-GB" sz="1800" dirty="0" smtClean="0"/>
              <a:t>10 … Legal formalities may be seen as the antithesis of the normalisation which it is the object of both the Mental Health and the Mental Capacity Acts to achieve.” </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F2ADA0C3-562F-7749-8EA8-B77DCE8EE639}" type="slidenum">
              <a:rPr lang="en-US" smtClean="0"/>
              <a:t>20</a:t>
            </a:fld>
            <a:endParaRPr lang="en-US"/>
          </a:p>
        </p:txBody>
      </p:sp>
    </p:spTree>
    <p:extLst>
      <p:ext uri="{BB962C8B-B14F-4D97-AF65-F5344CB8AC3E}">
        <p14:creationId xmlns:p14="http://schemas.microsoft.com/office/powerpoint/2010/main" val="611211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smtClean="0"/>
              <a:t>“Article 8 is the least defined and most unruly of the rights enshrined in the Convention.” (Stanley </a:t>
            </a:r>
            <a:r>
              <a:rPr lang="en-GB" sz="1200" dirty="0" err="1" smtClean="0"/>
              <a:t>Burnton</a:t>
            </a:r>
            <a:r>
              <a:rPr lang="en-GB" sz="1200" dirty="0" smtClean="0"/>
              <a:t> J)</a:t>
            </a:r>
          </a:p>
          <a:p>
            <a:endParaRPr lang="en-US" dirty="0"/>
          </a:p>
        </p:txBody>
      </p:sp>
      <p:sp>
        <p:nvSpPr>
          <p:cNvPr id="4" name="Slide Number Placeholder 3"/>
          <p:cNvSpPr>
            <a:spLocks noGrp="1"/>
          </p:cNvSpPr>
          <p:nvPr>
            <p:ph type="sldNum" sz="quarter" idx="10"/>
          </p:nvPr>
        </p:nvSpPr>
        <p:spPr/>
        <p:txBody>
          <a:bodyPr/>
          <a:lstStyle/>
          <a:p>
            <a:fld id="{8E70CA42-1D36-0D41-93C9-D9D081775AC4}" type="slidenum">
              <a:rPr lang="en-US" smtClean="0"/>
              <a:t>21</a:t>
            </a:fld>
            <a:endParaRPr lang="en-US"/>
          </a:p>
        </p:txBody>
      </p:sp>
    </p:spTree>
    <p:extLst>
      <p:ext uri="{BB962C8B-B14F-4D97-AF65-F5344CB8AC3E}">
        <p14:creationId xmlns:p14="http://schemas.microsoft.com/office/powerpoint/2010/main" val="1061890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70CA42-1D36-0D41-93C9-D9D081775AC4}" type="slidenum">
              <a:rPr lang="en-US" smtClean="0"/>
              <a:t>22</a:t>
            </a:fld>
            <a:endParaRPr lang="en-US"/>
          </a:p>
        </p:txBody>
      </p:sp>
    </p:spTree>
    <p:extLst>
      <p:ext uri="{BB962C8B-B14F-4D97-AF65-F5344CB8AC3E}">
        <p14:creationId xmlns:p14="http://schemas.microsoft.com/office/powerpoint/2010/main" val="17920179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52521"/>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GB" dirty="0" smtClean="0"/>
              <a:t>Click to edit Master title style</a:t>
            </a:r>
            <a:endParaRPr dirty="0"/>
          </a:p>
        </p:txBody>
      </p:sp>
      <p:sp>
        <p:nvSpPr>
          <p:cNvPr id="3" name="Subtitle 2"/>
          <p:cNvSpPr>
            <a:spLocks noGrp="1"/>
          </p:cNvSpPr>
          <p:nvPr>
            <p:ph type="subTitle" idx="1"/>
          </p:nvPr>
        </p:nvSpPr>
        <p:spPr>
          <a:xfrm>
            <a:off x="685802"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white">
                    <a:tint val="75000"/>
                  </a:prstClr>
                </a:solidFill>
                <a:latin typeface="Calisto MT"/>
              </a:rPr>
              <a:pPr/>
              <a:t>12/2/2014</a:t>
            </a:fld>
            <a:endParaRPr lang="en-US">
              <a:solidFill>
                <a:prstClr val="white">
                  <a:tint val="75000"/>
                </a:prstClr>
              </a:solidFill>
              <a:latin typeface="Calisto MT"/>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sto MT"/>
            </a:endParaRPr>
          </a:p>
        </p:txBody>
      </p:sp>
      <p:pic>
        <p:nvPicPr>
          <p:cNvPr id="7" name="Picture 6" descr="CoverGlyph.png"/>
          <p:cNvPicPr>
            <a:picLocks noChangeAspect="1"/>
          </p:cNvPicPr>
          <p:nvPr/>
        </p:nvPicPr>
        <p:blipFill>
          <a:blip r:embed="rId2"/>
          <a:stretch>
            <a:fillRect/>
          </a:stretch>
        </p:blipFill>
        <p:spPr>
          <a:xfrm>
            <a:off x="4010026" y="2773427"/>
            <a:ext cx="1123951" cy="771525"/>
          </a:xfrm>
          <a:prstGeom prst="rect">
            <a:avLst/>
          </a:prstGeom>
        </p:spPr>
      </p:pic>
    </p:spTree>
    <p:extLst>
      <p:ext uri="{BB962C8B-B14F-4D97-AF65-F5344CB8AC3E}">
        <p14:creationId xmlns:p14="http://schemas.microsoft.com/office/powerpoint/2010/main" val="38396748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2"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685802"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dirty="0">
              <a:solidFill>
                <a:prstClr val="black">
                  <a:tint val="75000"/>
                </a:prstClr>
              </a:solidFill>
              <a:latin typeface="Calisto MT"/>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sto MT"/>
            </a:endParaRPr>
          </a:p>
        </p:txBody>
      </p:sp>
      <p:sp>
        <p:nvSpPr>
          <p:cNvPr id="7" name="Slide Number Placeholder 6"/>
          <p:cNvSpPr>
            <a:spLocks noGrp="1"/>
          </p:cNvSpPr>
          <p:nvPr>
            <p:ph type="sldNum" sz="quarter" idx="12"/>
          </p:nvPr>
        </p:nvSpPr>
        <p:spPr/>
        <p:txBody>
          <a:bodyPr/>
          <a:lstStyle/>
          <a:p>
            <a:fld id="{190D9BD3-E57B-4194-A545-2804EB95D970}"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50"/>
            <a:ext cx="1645920" cy="170411"/>
          </a:xfrm>
          <a:prstGeom prst="rect">
            <a:avLst/>
          </a:prstGeom>
          <a:noFill/>
        </p:spPr>
      </p:pic>
    </p:spTree>
    <p:extLst>
      <p:ext uri="{BB962C8B-B14F-4D97-AF65-F5344CB8AC3E}">
        <p14:creationId xmlns:p14="http://schemas.microsoft.com/office/powerpoint/2010/main" val="321552978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sto MT"/>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5"/>
            <a:ext cx="1645920" cy="170411"/>
          </a:xfrm>
          <a:prstGeom prst="rect">
            <a:avLst/>
          </a:prstGeom>
          <a:noFill/>
        </p:spPr>
      </p:pic>
    </p:spTree>
    <p:extLst>
      <p:ext uri="{BB962C8B-B14F-4D97-AF65-F5344CB8AC3E}">
        <p14:creationId xmlns:p14="http://schemas.microsoft.com/office/powerpoint/2010/main" val="183834421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685801" y="537882"/>
            <a:ext cx="5889812" cy="5325036"/>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sto MT"/>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7"/>
            <a:ext cx="1645920" cy="170411"/>
          </a:xfrm>
          <a:prstGeom prst="rect">
            <a:avLst/>
          </a:prstGeom>
          <a:noFill/>
        </p:spPr>
      </p:pic>
    </p:spTree>
    <p:extLst>
      <p:ext uri="{BB962C8B-B14F-4D97-AF65-F5344CB8AC3E}">
        <p14:creationId xmlns:p14="http://schemas.microsoft.com/office/powerpoint/2010/main" val="159052014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2" y="-194380"/>
            <a:ext cx="7770813" cy="1073382"/>
          </a:xfrm>
        </p:spPr>
        <p:txBody>
          <a:bodyPr/>
          <a:lstStyle>
            <a:lvl1pPr>
              <a:defRPr sz="3600"/>
            </a:lvl1pPr>
          </a:lstStyle>
          <a:p>
            <a:r>
              <a:rPr lang="en-GB" dirty="0" smtClean="0"/>
              <a:t>Click to edit Master title style</a:t>
            </a:r>
            <a:endParaRPr dirty="0"/>
          </a:p>
        </p:txBody>
      </p:sp>
      <p:sp>
        <p:nvSpPr>
          <p:cNvPr id="3" name="Content Placeholder 2"/>
          <p:cNvSpPr>
            <a:spLocks noGrp="1"/>
          </p:cNvSpPr>
          <p:nvPr>
            <p:ph idx="1"/>
          </p:nvPr>
        </p:nvSpPr>
        <p:spPr>
          <a:xfrm>
            <a:off x="685802" y="1231458"/>
            <a:ext cx="7770813" cy="4635942"/>
          </a:xfrm>
        </p:spPr>
        <p:txBody>
          <a:bodyPr/>
          <a:lstStyle>
            <a:lvl5pPr>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dirty="0"/>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sto MT"/>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943143"/>
            <a:ext cx="1645920" cy="170411"/>
          </a:xfrm>
          <a:prstGeom prst="rect">
            <a:avLst/>
          </a:prstGeom>
          <a:noFill/>
        </p:spPr>
      </p:pic>
    </p:spTree>
    <p:extLst>
      <p:ext uri="{BB962C8B-B14F-4D97-AF65-F5344CB8AC3E}">
        <p14:creationId xmlns:p14="http://schemas.microsoft.com/office/powerpoint/2010/main" val="418789166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2" y="731761"/>
            <a:ext cx="7770813" cy="1472184"/>
          </a:xfrm>
        </p:spPr>
        <p:txBody>
          <a:bodyPr anchor="b" anchorCtr="0"/>
          <a:lstStyle>
            <a:lvl1pPr algn="ctr">
              <a:defRPr sz="4000" b="0" i="0" cap="small" baseline="0"/>
            </a:lvl1pPr>
          </a:lstStyle>
          <a:p>
            <a:r>
              <a:rPr lang="en-GB" dirty="0" smtClean="0"/>
              <a:t>Click to edit Master title style</a:t>
            </a:r>
            <a:endParaRPr dirty="0"/>
          </a:p>
        </p:txBody>
      </p:sp>
      <p:sp>
        <p:nvSpPr>
          <p:cNvPr id="3" name="Text Placeholder 2"/>
          <p:cNvSpPr>
            <a:spLocks noGrp="1"/>
          </p:cNvSpPr>
          <p:nvPr>
            <p:ph type="body" idx="1"/>
          </p:nvPr>
        </p:nvSpPr>
        <p:spPr>
          <a:xfrm>
            <a:off x="685802"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sto MT"/>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7" name="Picture 6" descr="Glyph-SectionHeader.png"/>
          <p:cNvPicPr>
            <a:picLocks noChangeAspect="1"/>
          </p:cNvPicPr>
          <p:nvPr/>
        </p:nvPicPr>
        <p:blipFill>
          <a:blip r:embed="rId2"/>
          <a:stretch>
            <a:fillRect/>
          </a:stretch>
        </p:blipFill>
        <p:spPr>
          <a:xfrm>
            <a:off x="4038600" y="2337360"/>
            <a:ext cx="1066800" cy="590550"/>
          </a:xfrm>
          <a:prstGeom prst="rect">
            <a:avLst/>
          </a:prstGeom>
        </p:spPr>
      </p:pic>
    </p:spTree>
    <p:extLst>
      <p:ext uri="{BB962C8B-B14F-4D97-AF65-F5344CB8AC3E}">
        <p14:creationId xmlns:p14="http://schemas.microsoft.com/office/powerpoint/2010/main" val="36024891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sto MT"/>
            </a:endParaRPr>
          </a:p>
        </p:txBody>
      </p:sp>
      <p:sp>
        <p:nvSpPr>
          <p:cNvPr id="7" name="Slide Number Placeholder 6"/>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5"/>
            <a:ext cx="1645920" cy="170411"/>
          </a:xfrm>
          <a:prstGeom prst="rect">
            <a:avLst/>
          </a:prstGeom>
          <a:noFill/>
        </p:spPr>
      </p:pic>
    </p:spTree>
    <p:extLst>
      <p:ext uri="{BB962C8B-B14F-4D97-AF65-F5344CB8AC3E}">
        <p14:creationId xmlns:p14="http://schemas.microsoft.com/office/powerpoint/2010/main" val="395016692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sto MT"/>
            </a:endParaRPr>
          </a:p>
        </p:txBody>
      </p:sp>
      <p:sp>
        <p:nvSpPr>
          <p:cNvPr id="9" name="Slide Number Placeholder 8"/>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5"/>
            <a:ext cx="1645920" cy="170411"/>
          </a:xfrm>
          <a:prstGeom prst="rect">
            <a:avLst/>
          </a:prstGeom>
          <a:noFill/>
        </p:spPr>
      </p:pic>
    </p:spTree>
    <p:extLst>
      <p:ext uri="{BB962C8B-B14F-4D97-AF65-F5344CB8AC3E}">
        <p14:creationId xmlns:p14="http://schemas.microsoft.com/office/powerpoint/2010/main" val="427197981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2" y="67236"/>
            <a:ext cx="7770813" cy="984634"/>
          </a:xfrm>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sto MT"/>
            </a:endParaRPr>
          </a:p>
        </p:txBody>
      </p:sp>
      <p:sp>
        <p:nvSpPr>
          <p:cNvPr id="5" name="Slide Number Placeholder 4"/>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8" name="Picture 2" descr="HR-Glyph-R3.png"/>
          <p:cNvPicPr>
            <a:picLocks noChangeAspect="1" noChangeArrowheads="1"/>
          </p:cNvPicPr>
          <p:nvPr/>
        </p:nvPicPr>
        <p:blipFill>
          <a:blip r:embed="rId2" cstate="print"/>
          <a:srcRect/>
          <a:stretch>
            <a:fillRect/>
          </a:stretch>
        </p:blipFill>
        <p:spPr bwMode="auto">
          <a:xfrm>
            <a:off x="3749040" y="1171531"/>
            <a:ext cx="1645920" cy="170411"/>
          </a:xfrm>
          <a:prstGeom prst="rect">
            <a:avLst/>
          </a:prstGeom>
          <a:noFill/>
        </p:spPr>
      </p:pic>
    </p:spTree>
    <p:extLst>
      <p:ext uri="{BB962C8B-B14F-4D97-AF65-F5344CB8AC3E}">
        <p14:creationId xmlns:p14="http://schemas.microsoft.com/office/powerpoint/2010/main" val="245754010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sto MT"/>
            </a:endParaRPr>
          </a:p>
        </p:txBody>
      </p:sp>
      <p:sp>
        <p:nvSpPr>
          <p:cNvPr id="4" name="Slide Number Placeholder 3"/>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spTree>
    <p:extLst>
      <p:ext uri="{BB962C8B-B14F-4D97-AF65-F5344CB8AC3E}">
        <p14:creationId xmlns:p14="http://schemas.microsoft.com/office/powerpoint/2010/main" val="19555039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7" y="914400"/>
            <a:ext cx="3657600" cy="1162050"/>
          </a:xfrm>
        </p:spPr>
        <p:txBody>
          <a:bodyPr anchor="b"/>
          <a:lstStyle>
            <a:lvl1pPr algn="ctr">
              <a:defRPr sz="3800" b="0"/>
            </a:lvl1pPr>
          </a:lstStyle>
          <a:p>
            <a:r>
              <a:rPr lang="en-GB" smtClean="0"/>
              <a:t>Click to edit Master title style</a:t>
            </a:r>
            <a:endParaRPr/>
          </a:p>
        </p:txBody>
      </p:sp>
      <p:sp>
        <p:nvSpPr>
          <p:cNvPr id="3" name="Content Placeholder 2"/>
          <p:cNvSpPr>
            <a:spLocks noGrp="1"/>
          </p:cNvSpPr>
          <p:nvPr>
            <p:ph idx="1"/>
          </p:nvPr>
        </p:nvSpPr>
        <p:spPr>
          <a:xfrm>
            <a:off x="4796119" y="457202"/>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658907" y="2590802"/>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sto MT"/>
            </a:endParaRPr>
          </a:p>
        </p:txBody>
      </p:sp>
      <p:sp>
        <p:nvSpPr>
          <p:cNvPr id="7" name="Slide Number Placeholder 6"/>
          <p:cNvSpPr>
            <a:spLocks noGrp="1"/>
          </p:cNvSpPr>
          <p:nvPr>
            <p:ph type="sldNum" sz="quarter" idx="12"/>
          </p:nvPr>
        </p:nvSpPr>
        <p:spPr/>
        <p:txBody>
          <a:bodyPr/>
          <a:lstStyle/>
          <a:p>
            <a:fld id="{2754ED01-E2A0-4C1E-8E21-014B99041579}" type="slidenum">
              <a:rPr lang="en-US" smtClean="0">
                <a:solidFill>
                  <a:prstClr val="black">
                    <a:tint val="75000"/>
                  </a:prstClr>
                </a:solidFill>
                <a:latin typeface="Calisto MT"/>
              </a:rPr>
              <a:pPr/>
              <a:t>‹#›</a:t>
            </a:fld>
            <a:endParaRPr lang="en-US" dirty="0">
              <a:solidFill>
                <a:prstClr val="black">
                  <a:tint val="75000"/>
                </a:prstClr>
              </a:solidFill>
              <a:latin typeface="Calisto MT"/>
            </a:endParaRPr>
          </a:p>
        </p:txBody>
      </p:sp>
      <p:pic>
        <p:nvPicPr>
          <p:cNvPr id="10" name="Picture 2" descr="HR-Glyph-R3.png"/>
          <p:cNvPicPr>
            <a:picLocks noChangeAspect="1" noChangeArrowheads="1"/>
          </p:cNvPicPr>
          <p:nvPr/>
        </p:nvPicPr>
        <p:blipFill>
          <a:blip r:embed="rId2" cstate="print"/>
          <a:srcRect/>
          <a:stretch>
            <a:fillRect/>
          </a:stretch>
        </p:blipFill>
        <p:spPr bwMode="auto">
          <a:xfrm>
            <a:off x="1664747" y="2286003"/>
            <a:ext cx="1645920" cy="170411"/>
          </a:xfrm>
          <a:prstGeom prst="rect">
            <a:avLst/>
          </a:prstGeom>
          <a:noFill/>
        </p:spPr>
      </p:pic>
    </p:spTree>
    <p:extLst>
      <p:ext uri="{BB962C8B-B14F-4D97-AF65-F5344CB8AC3E}">
        <p14:creationId xmlns:p14="http://schemas.microsoft.com/office/powerpoint/2010/main" val="64534557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658907"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GB"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sto MT"/>
              </a:rPr>
              <a:pPr/>
              <a:t>12/2/2014</a:t>
            </a:fld>
            <a:endParaRPr lang="en-US">
              <a:solidFill>
                <a:prstClr val="black">
                  <a:tint val="75000"/>
                </a:prstClr>
              </a:solidFill>
              <a:latin typeface="Calisto MT"/>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sto MT"/>
            </a:endParaRPr>
          </a:p>
        </p:txBody>
      </p:sp>
      <p:sp>
        <p:nvSpPr>
          <p:cNvPr id="7" name="Slide Number Placeholder 6"/>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sto MT"/>
              </a:rPr>
              <a:pPr/>
              <a:t>‹#›</a:t>
            </a:fld>
            <a:endParaRPr lang="en-US">
              <a:solidFill>
                <a:prstClr val="black">
                  <a:tint val="75000"/>
                </a:prstClr>
              </a:solidFill>
              <a:latin typeface="Calisto MT"/>
            </a:endParaRPr>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3"/>
            <a:ext cx="1645920" cy="170411"/>
          </a:xfrm>
          <a:prstGeom prst="rect">
            <a:avLst/>
          </a:prstGeom>
          <a:noFill/>
        </p:spPr>
      </p:pic>
    </p:spTree>
    <p:extLst>
      <p:ext uri="{BB962C8B-B14F-4D97-AF65-F5344CB8AC3E}">
        <p14:creationId xmlns:p14="http://schemas.microsoft.com/office/powerpoint/2010/main" val="178968294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8"/>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fld id="{D7E63A33-8271-4DD0-9C48-789913D7C115}" type="slidenum">
              <a:rPr lang="en-US" smtClean="0">
                <a:solidFill>
                  <a:prstClr val="black">
                    <a:tint val="75000"/>
                  </a:prstClr>
                </a:solidFill>
                <a:effectLst/>
                <a:latin typeface="Calisto MT"/>
              </a:rPr>
              <a:pPr fontAlgn="auto">
                <a:spcBef>
                  <a:spcPts val="0"/>
                </a:spcBef>
                <a:spcAft>
                  <a:spcPts val="0"/>
                </a:spcAft>
              </a:pPr>
              <a:t>‹#›</a:t>
            </a:fld>
            <a:endParaRPr lang="en-US" dirty="0">
              <a:solidFill>
                <a:prstClr val="black">
                  <a:tint val="75000"/>
                </a:prstClr>
              </a:solidFill>
              <a:effectLst/>
              <a:latin typeface="Calisto MT"/>
            </a:endParaRPr>
          </a:p>
        </p:txBody>
      </p:sp>
      <p:sp>
        <p:nvSpPr>
          <p:cNvPr id="2" name="Title Placeholder 1"/>
          <p:cNvSpPr>
            <a:spLocks noGrp="1"/>
          </p:cNvSpPr>
          <p:nvPr>
            <p:ph type="title"/>
          </p:nvPr>
        </p:nvSpPr>
        <p:spPr>
          <a:xfrm>
            <a:off x="685802" y="67236"/>
            <a:ext cx="7770813" cy="1371600"/>
          </a:xfrm>
          <a:prstGeom prst="rect">
            <a:avLst/>
          </a:prstGeom>
          <a:effectLst/>
        </p:spPr>
        <p:txBody>
          <a:bodyPr vert="horz" lIns="91440" tIns="45720" rIns="91440" bIns="45720" rtlCol="0" anchor="ctr" anchorCtr="0">
            <a:noAutofit/>
          </a:bodyPr>
          <a:lstStyle/>
          <a:p>
            <a:r>
              <a:rPr lang="en-GB" dirty="0" smtClean="0"/>
              <a:t>Click to edit Master title style</a:t>
            </a:r>
            <a:endParaRPr dirty="0"/>
          </a:p>
        </p:txBody>
      </p:sp>
      <p:sp>
        <p:nvSpPr>
          <p:cNvPr id="3" name="Text Placeholder 2"/>
          <p:cNvSpPr>
            <a:spLocks noGrp="1"/>
          </p:cNvSpPr>
          <p:nvPr>
            <p:ph type="body" idx="1"/>
          </p:nvPr>
        </p:nvSpPr>
        <p:spPr>
          <a:xfrm>
            <a:off x="685802" y="2209800"/>
            <a:ext cx="7770813" cy="3657600"/>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dirty="0"/>
          </a:p>
        </p:txBody>
      </p:sp>
      <p:sp>
        <p:nvSpPr>
          <p:cNvPr id="4" name="Date Placeholder 3"/>
          <p:cNvSpPr>
            <a:spLocks noGrp="1"/>
          </p:cNvSpPr>
          <p:nvPr>
            <p:ph type="dt" sz="half" idx="2"/>
          </p:nvPr>
        </p:nvSpPr>
        <p:spPr>
          <a:xfrm>
            <a:off x="6400802" y="6289118"/>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28E80666-FB37-4B36-9149-507F3B0178E3}" type="datetimeFigureOut">
              <a:rPr lang="en-US" smtClean="0">
                <a:solidFill>
                  <a:prstClr val="black">
                    <a:tint val="75000"/>
                  </a:prstClr>
                </a:solidFill>
                <a:effectLst/>
                <a:latin typeface="Calisto MT"/>
              </a:rPr>
              <a:pPr fontAlgn="auto">
                <a:spcBef>
                  <a:spcPts val="0"/>
                </a:spcBef>
                <a:spcAft>
                  <a:spcPts val="0"/>
                </a:spcAft>
              </a:pPr>
              <a:t>12/2/2014</a:t>
            </a:fld>
            <a:endParaRPr lang="en-US" dirty="0">
              <a:solidFill>
                <a:prstClr val="black">
                  <a:tint val="75000"/>
                </a:prstClr>
              </a:solidFill>
              <a:effectLst/>
              <a:latin typeface="Calisto MT"/>
            </a:endParaRPr>
          </a:p>
        </p:txBody>
      </p:sp>
      <p:sp>
        <p:nvSpPr>
          <p:cNvPr id="5" name="Footer Placeholder 4"/>
          <p:cNvSpPr>
            <a:spLocks noGrp="1"/>
          </p:cNvSpPr>
          <p:nvPr>
            <p:ph type="ftr" sz="quarter" idx="3"/>
          </p:nvPr>
        </p:nvSpPr>
        <p:spPr>
          <a:xfrm>
            <a:off x="349624" y="6289118"/>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effectLst/>
              <a:latin typeface="Calisto MT"/>
            </a:endParaRPr>
          </a:p>
        </p:txBody>
      </p:sp>
    </p:spTree>
    <p:extLst>
      <p:ext uri="{BB962C8B-B14F-4D97-AF65-F5344CB8AC3E}">
        <p14:creationId xmlns:p14="http://schemas.microsoft.com/office/powerpoint/2010/main" val="3002850207"/>
      </p:ext>
    </p:extLst>
  </p:cSld>
  <p:clrMap bg1="lt1" tx1="dk1" bg2="lt2" tx2="dk2" accent1="accent1" accent2="accent2" accent3="accent3" accent4="accent4" accent5="accent5" accent6="accent6" hlink="hlink" folHlink="folHlink"/>
  <p:sldLayoutIdLst>
    <p:sldLayoutId id="2147485859" r:id="rId1"/>
    <p:sldLayoutId id="2147485860" r:id="rId2"/>
    <p:sldLayoutId id="2147485861" r:id="rId3"/>
    <p:sldLayoutId id="2147485862" r:id="rId4"/>
    <p:sldLayoutId id="2147485863" r:id="rId5"/>
    <p:sldLayoutId id="2147485864" r:id="rId6"/>
    <p:sldLayoutId id="2147485865" r:id="rId7"/>
    <p:sldLayoutId id="2147485866" r:id="rId8"/>
    <p:sldLayoutId id="2147485867" r:id="rId9"/>
    <p:sldLayoutId id="2147485868" r:id="rId10"/>
    <p:sldLayoutId id="2147485869" r:id="rId11"/>
    <p:sldLayoutId id="2147485870" r:id="rId12"/>
  </p:sldLayoutIdLst>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xStyles>
    <p:titleStyle>
      <a:lvl1pPr algn="ctr" defTabSz="914400" rtl="0" eaLnBrk="1" latinLnBrk="0" hangingPunct="1">
        <a:spcBef>
          <a:spcPct val="0"/>
        </a:spcBef>
        <a:buNone/>
        <a:defRPr sz="3600" u="none" kern="1200" cap="small">
          <a:solidFill>
            <a:schemeClr val="tx2"/>
          </a:solidFill>
          <a:effectLst>
            <a:outerShdw blurRad="38100" dist="12700" algn="l" rotWithShape="0">
              <a:prstClr val="black">
                <a:alpha val="40000"/>
              </a:prstClr>
            </a:outerShdw>
          </a:effectLst>
          <a:latin typeface="Garamond"/>
          <a:ea typeface="+mj-ea"/>
          <a:cs typeface="Garamond"/>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Garamond"/>
          <a:ea typeface="+mn-ea"/>
          <a:cs typeface="Garamond"/>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Garamond"/>
          <a:ea typeface="+mn-ea"/>
          <a:cs typeface="Garamond"/>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Garamond"/>
          <a:ea typeface="+mn-ea"/>
          <a:cs typeface="Garamond"/>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Garamond"/>
          <a:ea typeface="+mn-ea"/>
          <a:cs typeface="Garamond"/>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Garamond"/>
          <a:ea typeface="+mn-ea"/>
          <a:cs typeface="Garamond"/>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file://localhost/Users/neilallen/Documents/Work/University/Academic%20Enterprise/AMHPA/2010%20Conference/AMHP%20Conference/AMHP%20Conference.ppt_media/6-100.mov" TargetMode="External"/><Relationship Id="rId1" Type="http://schemas.microsoft.com/office/2007/relationships/media" Target="file://localhost/Users/neilallen/Documents/Work/University/Academic%20Enterprise/AMHPA/2010%20Conference/AMHP%20Conference/AMHP%20Conference.ppt_media/6-100.mov" TargetMode="Externa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3703" y="1365069"/>
            <a:ext cx="8408461" cy="1470025"/>
          </a:xfrm>
          <a:effectLst/>
        </p:spPr>
        <p:txBody>
          <a:bodyPr>
            <a:normAutofit fontScale="90000"/>
          </a:bodyPr>
          <a:lstStyle/>
          <a:p>
            <a:pPr marL="182880"/>
            <a:r>
              <a:rPr lang="en-US" sz="4800" dirty="0" smtClean="0">
                <a:effectLst/>
                <a:latin typeface="Garamond"/>
                <a:cs typeface="Garamond"/>
              </a:rPr>
              <a:t>Article 8 and the (not so?) Great Confinement</a:t>
            </a:r>
            <a:endParaRPr lang="en-US" sz="4800" cap="small" dirty="0">
              <a:latin typeface="Garamond"/>
              <a:cs typeface="Garamond"/>
            </a:endParaRPr>
          </a:p>
        </p:txBody>
      </p:sp>
      <p:sp>
        <p:nvSpPr>
          <p:cNvPr id="2" name="Subtitle 1"/>
          <p:cNvSpPr>
            <a:spLocks noGrp="1"/>
          </p:cNvSpPr>
          <p:nvPr>
            <p:ph type="subTitle" idx="1"/>
          </p:nvPr>
        </p:nvSpPr>
        <p:spPr>
          <a:xfrm>
            <a:off x="353702" y="3810000"/>
            <a:ext cx="8272132" cy="1752600"/>
          </a:xfrm>
        </p:spPr>
        <p:txBody>
          <a:bodyPr>
            <a:normAutofit fontScale="92500" lnSpcReduction="10000"/>
          </a:bodyPr>
          <a:lstStyle/>
          <a:p>
            <a:pPr algn="ctr"/>
            <a:r>
              <a:rPr lang="en-US" sz="2400" dirty="0" smtClean="0">
                <a:latin typeface="Garamond"/>
                <a:cs typeface="Garamond"/>
              </a:rPr>
              <a:t>Neil Allen</a:t>
            </a:r>
          </a:p>
          <a:p>
            <a:pPr algn="ctr"/>
            <a:r>
              <a:rPr lang="en-US" sz="2400" i="1" dirty="0" smtClean="0">
                <a:latin typeface="Garamond"/>
                <a:cs typeface="Garamond"/>
              </a:rPr>
              <a:t>Lecturer and Barrister</a:t>
            </a:r>
          </a:p>
          <a:p>
            <a:pPr algn="ctr"/>
            <a:r>
              <a:rPr lang="en-US" sz="2400" i="1" dirty="0" smtClean="0">
                <a:latin typeface="Garamond"/>
                <a:cs typeface="Garamond"/>
              </a:rPr>
              <a:t>University of Manchester and Thirty Nine Essex Street Chambers</a:t>
            </a:r>
          </a:p>
          <a:p>
            <a:pPr algn="ctr"/>
            <a:endParaRPr lang="en-US" sz="2400" i="1" dirty="0">
              <a:latin typeface="Garamond"/>
              <a:cs typeface="Garamond"/>
            </a:endParaRPr>
          </a:p>
          <a:p>
            <a:pPr algn="ctr"/>
            <a:r>
              <a:rPr lang="en-US" sz="2400" dirty="0" err="1" smtClean="0">
                <a:latin typeface="Garamond"/>
                <a:cs typeface="Garamond"/>
              </a:rPr>
              <a:t>Neil.allen@manchester.ac.uk</a:t>
            </a:r>
            <a:endParaRPr lang="en-US" sz="2400" dirty="0">
              <a:latin typeface="Garamond"/>
              <a:cs typeface="Garamond"/>
            </a:endParaRPr>
          </a:p>
        </p:txBody>
      </p:sp>
      <p:pic>
        <p:nvPicPr>
          <p:cNvPr id="4" name="Picture 4" descr="NEW 39ES_Logo_CMYK"/>
          <p:cNvPicPr>
            <a:picLocks noChangeAspect="1" noChangeArrowheads="1"/>
          </p:cNvPicPr>
          <p:nvPr/>
        </p:nvPicPr>
        <p:blipFill>
          <a:blip r:embed="rId2" cstate="print"/>
          <a:srcRect/>
          <a:stretch>
            <a:fillRect/>
          </a:stretch>
        </p:blipFill>
        <p:spPr bwMode="auto">
          <a:xfrm>
            <a:off x="3158450" y="5950942"/>
            <a:ext cx="2916237" cy="874712"/>
          </a:xfrm>
          <a:prstGeom prst="rect">
            <a:avLst/>
          </a:prstGeom>
          <a:noFill/>
        </p:spPr>
      </p:pic>
      <p:pic>
        <p:nvPicPr>
          <p:cNvPr id="5" name="Picture 7" descr="TUOM_4COL_TY_NEG_cropped_30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 y="1"/>
            <a:ext cx="1893635" cy="16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79781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2" y="-106786"/>
            <a:ext cx="7770813" cy="1073382"/>
          </a:xfrm>
        </p:spPr>
        <p:txBody>
          <a:bodyPr/>
          <a:lstStyle/>
          <a:p>
            <a:r>
              <a:rPr lang="en-US" dirty="0" smtClean="0">
                <a:latin typeface="Garamond"/>
                <a:cs typeface="Garamond"/>
              </a:rPr>
              <a:t>Cheshire West P:</a:t>
            </a:r>
            <a:br>
              <a:rPr lang="en-US" dirty="0" smtClean="0">
                <a:latin typeface="Garamond"/>
                <a:cs typeface="Garamond"/>
              </a:rPr>
            </a:br>
            <a:r>
              <a:rPr lang="en-US" dirty="0" smtClean="0">
                <a:latin typeface="Garamond"/>
                <a:cs typeface="Garamond"/>
              </a:rPr>
              <a:t>Deprived of Liberty</a:t>
            </a:r>
            <a:endParaRPr lang="en-US" dirty="0">
              <a:latin typeface="Garamond"/>
              <a:cs typeface="Garamond"/>
            </a:endParaRPr>
          </a:p>
        </p:txBody>
      </p:sp>
      <p:sp>
        <p:nvSpPr>
          <p:cNvPr id="3" name="Content Placeholder 2"/>
          <p:cNvSpPr>
            <a:spLocks noGrp="1"/>
          </p:cNvSpPr>
          <p:nvPr>
            <p:ph idx="1"/>
          </p:nvPr>
        </p:nvSpPr>
        <p:spPr>
          <a:xfrm>
            <a:off x="685801" y="1464234"/>
            <a:ext cx="7770813" cy="5393765"/>
          </a:xfrm>
        </p:spPr>
        <p:txBody>
          <a:bodyPr>
            <a:normAutofit fontScale="92500"/>
          </a:bodyPr>
          <a:lstStyle/>
          <a:p>
            <a:r>
              <a:rPr lang="en-US" dirty="0" smtClean="0">
                <a:latin typeface="Garamond"/>
                <a:cs typeface="Garamond"/>
              </a:rPr>
              <a:t>Adult with Down’s syndrome, cerebral palsy, and learning disability lived in a spacious bungalow with two other </a:t>
            </a:r>
            <a:r>
              <a:rPr lang="en-US" dirty="0">
                <a:latin typeface="Garamond"/>
                <a:cs typeface="Garamond"/>
              </a:rPr>
              <a:t>residents, with two members of staff on duty during the day and one ‘waking’ member of staff overnight. </a:t>
            </a:r>
            <a:endParaRPr lang="en-US" dirty="0" smtClean="0">
              <a:latin typeface="Garamond"/>
              <a:cs typeface="Garamond"/>
            </a:endParaRPr>
          </a:p>
          <a:p>
            <a:r>
              <a:rPr lang="en-US" dirty="0" smtClean="0">
                <a:latin typeface="Garamond"/>
                <a:cs typeface="Garamond"/>
              </a:rPr>
              <a:t>Required </a:t>
            </a:r>
            <a:r>
              <a:rPr lang="en-US" dirty="0">
                <a:latin typeface="Garamond"/>
                <a:cs typeface="Garamond"/>
              </a:rPr>
              <a:t>prompting and help with all the activities of daily living, getting about, eating, personal hygiene and continence</a:t>
            </a:r>
            <a:r>
              <a:rPr lang="en-US" dirty="0" smtClean="0">
                <a:latin typeface="Garamond"/>
                <a:cs typeface="Garamond"/>
              </a:rPr>
              <a:t>.</a:t>
            </a:r>
          </a:p>
          <a:p>
            <a:r>
              <a:rPr lang="en-US" dirty="0" smtClean="0">
                <a:latin typeface="Garamond"/>
                <a:cs typeface="Garamond"/>
              </a:rPr>
              <a:t>On occasion required </a:t>
            </a:r>
            <a:r>
              <a:rPr lang="en-US" dirty="0">
                <a:latin typeface="Garamond"/>
                <a:cs typeface="Garamond"/>
              </a:rPr>
              <a:t>further intervention including restraint to stop him harming himself, but </a:t>
            </a:r>
            <a:r>
              <a:rPr lang="en-US" dirty="0" smtClean="0">
                <a:latin typeface="Garamond"/>
                <a:cs typeface="Garamond"/>
              </a:rPr>
              <a:t>was </a:t>
            </a:r>
            <a:r>
              <a:rPr lang="en-US" dirty="0">
                <a:latin typeface="Garamond"/>
                <a:cs typeface="Garamond"/>
              </a:rPr>
              <a:t>not prescribed any </a:t>
            </a:r>
            <a:r>
              <a:rPr lang="en-US" dirty="0" err="1">
                <a:latin typeface="Garamond"/>
                <a:cs typeface="Garamond"/>
              </a:rPr>
              <a:t>tranquilising</a:t>
            </a:r>
            <a:r>
              <a:rPr lang="en-US" dirty="0">
                <a:latin typeface="Garamond"/>
                <a:cs typeface="Garamond"/>
              </a:rPr>
              <a:t> medication. </a:t>
            </a:r>
            <a:endParaRPr lang="en-US" dirty="0" smtClean="0">
              <a:latin typeface="Garamond"/>
              <a:cs typeface="Garamond"/>
            </a:endParaRPr>
          </a:p>
          <a:p>
            <a:r>
              <a:rPr lang="en-US" dirty="0" smtClean="0">
                <a:latin typeface="Garamond"/>
                <a:cs typeface="Garamond"/>
              </a:rPr>
              <a:t>Unable </a:t>
            </a:r>
            <a:r>
              <a:rPr lang="en-US" dirty="0">
                <a:latin typeface="Garamond"/>
                <a:cs typeface="Garamond"/>
              </a:rPr>
              <a:t>to go anywhere or do anything without one to one support; he </a:t>
            </a:r>
            <a:r>
              <a:rPr lang="en-US" dirty="0" smtClean="0">
                <a:latin typeface="Garamond"/>
                <a:cs typeface="Garamond"/>
              </a:rPr>
              <a:t>got </a:t>
            </a:r>
            <a:r>
              <a:rPr lang="en-US" dirty="0">
                <a:latin typeface="Garamond"/>
                <a:cs typeface="Garamond"/>
              </a:rPr>
              <a:t>98 </a:t>
            </a:r>
            <a:r>
              <a:rPr lang="en-US" dirty="0" smtClean="0">
                <a:latin typeface="Garamond"/>
                <a:cs typeface="Garamond"/>
              </a:rPr>
              <a:t>extra hours </a:t>
            </a:r>
            <a:r>
              <a:rPr lang="en-US" dirty="0">
                <a:latin typeface="Garamond"/>
                <a:cs typeface="Garamond"/>
              </a:rPr>
              <a:t>a week of personal support to enable him to leave the home frequently for activities and </a:t>
            </a:r>
            <a:r>
              <a:rPr lang="en-US" dirty="0" err="1">
                <a:latin typeface="Garamond"/>
                <a:cs typeface="Garamond"/>
              </a:rPr>
              <a:t>socialising</a:t>
            </a:r>
            <a:r>
              <a:rPr lang="en-US" dirty="0">
                <a:latin typeface="Garamond"/>
                <a:cs typeface="Garamond"/>
              </a:rPr>
              <a:t>. </a:t>
            </a:r>
          </a:p>
          <a:p>
            <a:endParaRPr lang="en-US" dirty="0">
              <a:latin typeface="Garamond"/>
              <a:cs typeface="Garamond"/>
            </a:endParaRPr>
          </a:p>
        </p:txBody>
      </p:sp>
    </p:spTree>
    <p:extLst>
      <p:ext uri="{BB962C8B-B14F-4D97-AF65-F5344CB8AC3E}">
        <p14:creationId xmlns:p14="http://schemas.microsoft.com/office/powerpoint/2010/main" val="3169869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204" y="-121385"/>
            <a:ext cx="7770813" cy="1073382"/>
          </a:xfrm>
        </p:spPr>
        <p:txBody>
          <a:bodyPr/>
          <a:lstStyle/>
          <a:p>
            <a:r>
              <a:rPr lang="en-US" dirty="0" smtClean="0">
                <a:latin typeface="Garamond"/>
                <a:cs typeface="Garamond"/>
              </a:rPr>
              <a:t>Surrey MEG:</a:t>
            </a:r>
            <a:br>
              <a:rPr lang="en-US" dirty="0" smtClean="0">
                <a:latin typeface="Garamond"/>
                <a:cs typeface="Garamond"/>
              </a:rPr>
            </a:br>
            <a:r>
              <a:rPr lang="en-US" dirty="0" smtClean="0">
                <a:latin typeface="Garamond"/>
                <a:cs typeface="Garamond"/>
              </a:rPr>
              <a:t>Deprived of Liberty</a:t>
            </a:r>
            <a:endParaRPr lang="en-US" dirty="0">
              <a:latin typeface="Garamond"/>
              <a:cs typeface="Garamond"/>
            </a:endParaRPr>
          </a:p>
        </p:txBody>
      </p:sp>
      <p:sp>
        <p:nvSpPr>
          <p:cNvPr id="3" name="Content Placeholder 2"/>
          <p:cNvSpPr>
            <a:spLocks noGrp="1"/>
          </p:cNvSpPr>
          <p:nvPr>
            <p:ph idx="1"/>
          </p:nvPr>
        </p:nvSpPr>
        <p:spPr>
          <a:xfrm>
            <a:off x="685801" y="1464234"/>
            <a:ext cx="7770813" cy="5169647"/>
          </a:xfrm>
        </p:spPr>
        <p:txBody>
          <a:bodyPr>
            <a:normAutofit fontScale="92500"/>
          </a:bodyPr>
          <a:lstStyle/>
          <a:p>
            <a:r>
              <a:rPr lang="en-GB" dirty="0">
                <a:latin typeface="Garamond"/>
                <a:cs typeface="Garamond"/>
              </a:rPr>
              <a:t>A 17 year old with mild learning disabilities living with three others in an NHS residential home for learning disabled adolescents with complex needs.  </a:t>
            </a:r>
            <a:r>
              <a:rPr lang="en-GB" dirty="0" smtClean="0">
                <a:latin typeface="Garamond"/>
                <a:cs typeface="Garamond"/>
              </a:rPr>
              <a:t>She had </a:t>
            </a:r>
            <a:r>
              <a:rPr lang="en-GB" dirty="0">
                <a:latin typeface="Garamond"/>
                <a:cs typeface="Garamond"/>
              </a:rPr>
              <a:t>occasional outbursts of challenging behaviour towards the other three residents and sometimes </a:t>
            </a:r>
            <a:r>
              <a:rPr lang="en-GB" dirty="0" smtClean="0">
                <a:latin typeface="Garamond"/>
                <a:cs typeface="Garamond"/>
              </a:rPr>
              <a:t>required </a:t>
            </a:r>
            <a:r>
              <a:rPr lang="en-GB" dirty="0">
                <a:latin typeface="Garamond"/>
                <a:cs typeface="Garamond"/>
              </a:rPr>
              <a:t>physical restraint.  </a:t>
            </a:r>
            <a:endParaRPr lang="en-GB" dirty="0" smtClean="0">
              <a:latin typeface="Garamond"/>
              <a:cs typeface="Garamond"/>
            </a:endParaRPr>
          </a:p>
          <a:p>
            <a:r>
              <a:rPr lang="en-GB" dirty="0" smtClean="0">
                <a:latin typeface="Garamond"/>
                <a:cs typeface="Garamond"/>
              </a:rPr>
              <a:t>Prescribed </a:t>
            </a:r>
            <a:r>
              <a:rPr lang="en-GB" dirty="0">
                <a:latin typeface="Garamond"/>
                <a:cs typeface="Garamond"/>
              </a:rPr>
              <a:t>(and administered) tranquilising medication</a:t>
            </a:r>
            <a:r>
              <a:rPr lang="en-GB" dirty="0" smtClean="0">
                <a:latin typeface="Garamond"/>
                <a:cs typeface="Garamond"/>
              </a:rPr>
              <a:t>. She had </a:t>
            </a:r>
            <a:r>
              <a:rPr lang="en-GB" dirty="0">
                <a:latin typeface="Garamond"/>
                <a:cs typeface="Garamond"/>
              </a:rPr>
              <a:t>one to one and sometimes two to one support.  Continuous supervision and control </a:t>
            </a:r>
            <a:r>
              <a:rPr lang="en-GB" dirty="0" smtClean="0">
                <a:latin typeface="Garamond"/>
                <a:cs typeface="Garamond"/>
              </a:rPr>
              <a:t>was </a:t>
            </a:r>
            <a:r>
              <a:rPr lang="en-GB" dirty="0">
                <a:latin typeface="Garamond"/>
                <a:cs typeface="Garamond"/>
              </a:rPr>
              <a:t>exercised so as to meet her care needs. </a:t>
            </a:r>
            <a:endParaRPr lang="en-GB" dirty="0" smtClean="0">
              <a:latin typeface="Garamond"/>
              <a:cs typeface="Garamond"/>
            </a:endParaRPr>
          </a:p>
          <a:p>
            <a:r>
              <a:rPr lang="en-GB" dirty="0" smtClean="0">
                <a:latin typeface="Garamond"/>
                <a:cs typeface="Garamond"/>
              </a:rPr>
              <a:t>She was </a:t>
            </a:r>
            <a:r>
              <a:rPr lang="en-GB" dirty="0">
                <a:latin typeface="Garamond"/>
                <a:cs typeface="Garamond"/>
              </a:rPr>
              <a:t>accompanied by staff whenever she </a:t>
            </a:r>
            <a:r>
              <a:rPr lang="en-GB" dirty="0" smtClean="0">
                <a:latin typeface="Garamond"/>
                <a:cs typeface="Garamond"/>
              </a:rPr>
              <a:t>went out.  </a:t>
            </a:r>
            <a:r>
              <a:rPr lang="en-GB" dirty="0">
                <a:latin typeface="Garamond"/>
                <a:cs typeface="Garamond"/>
              </a:rPr>
              <a:t>She </a:t>
            </a:r>
            <a:r>
              <a:rPr lang="en-GB" dirty="0" smtClean="0">
                <a:latin typeface="Garamond"/>
                <a:cs typeface="Garamond"/>
              </a:rPr>
              <a:t>attended </a:t>
            </a:r>
            <a:r>
              <a:rPr lang="en-GB" dirty="0">
                <a:latin typeface="Garamond"/>
                <a:cs typeface="Garamond"/>
              </a:rPr>
              <a:t>a further education unit daily during term time, and </a:t>
            </a:r>
            <a:r>
              <a:rPr lang="en-GB" dirty="0" smtClean="0">
                <a:latin typeface="Garamond"/>
                <a:cs typeface="Garamond"/>
              </a:rPr>
              <a:t>had </a:t>
            </a:r>
            <a:r>
              <a:rPr lang="en-GB" dirty="0">
                <a:latin typeface="Garamond"/>
                <a:cs typeface="Garamond"/>
              </a:rPr>
              <a:t>a full social life.  She </a:t>
            </a:r>
            <a:r>
              <a:rPr lang="en-GB" dirty="0" smtClean="0">
                <a:latin typeface="Garamond"/>
                <a:cs typeface="Garamond"/>
              </a:rPr>
              <a:t>showed </a:t>
            </a:r>
            <a:r>
              <a:rPr lang="en-GB" dirty="0">
                <a:latin typeface="Garamond"/>
                <a:cs typeface="Garamond"/>
              </a:rPr>
              <a:t>no wish to go out on her own, and so there </a:t>
            </a:r>
            <a:r>
              <a:rPr lang="en-GB" dirty="0" smtClean="0">
                <a:latin typeface="Garamond"/>
                <a:cs typeface="Garamond"/>
              </a:rPr>
              <a:t>was </a:t>
            </a:r>
            <a:r>
              <a:rPr lang="en-GB" dirty="0">
                <a:latin typeface="Garamond"/>
                <a:cs typeface="Garamond"/>
              </a:rPr>
              <a:t>no need to prevent her from doing </a:t>
            </a:r>
            <a:r>
              <a:rPr lang="en-GB" dirty="0" smtClean="0">
                <a:latin typeface="Garamond"/>
                <a:cs typeface="Garamond"/>
              </a:rPr>
              <a:t>so. </a:t>
            </a:r>
            <a:endParaRPr lang="en-US" dirty="0">
              <a:latin typeface="Garamond"/>
              <a:cs typeface="Garamond"/>
            </a:endParaRPr>
          </a:p>
        </p:txBody>
      </p:sp>
    </p:spTree>
    <p:extLst>
      <p:ext uri="{BB962C8B-B14F-4D97-AF65-F5344CB8AC3E}">
        <p14:creationId xmlns:p14="http://schemas.microsoft.com/office/powerpoint/2010/main" val="35117984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2" y="-135984"/>
            <a:ext cx="7770813" cy="1073382"/>
          </a:xfrm>
        </p:spPr>
        <p:txBody>
          <a:bodyPr/>
          <a:lstStyle/>
          <a:p>
            <a:r>
              <a:rPr lang="en-US" dirty="0" smtClean="0">
                <a:latin typeface="Garamond"/>
                <a:cs typeface="Garamond"/>
              </a:rPr>
              <a:t>Surrey MIG:</a:t>
            </a:r>
            <a:br>
              <a:rPr lang="en-US" dirty="0" smtClean="0">
                <a:latin typeface="Garamond"/>
                <a:cs typeface="Garamond"/>
              </a:rPr>
            </a:br>
            <a:r>
              <a:rPr lang="en-US" dirty="0" smtClean="0">
                <a:latin typeface="Garamond"/>
                <a:cs typeface="Garamond"/>
              </a:rPr>
              <a:t>Deprived of Liberty</a:t>
            </a:r>
            <a:endParaRPr lang="en-US" dirty="0">
              <a:latin typeface="Garamond"/>
              <a:cs typeface="Garamond"/>
            </a:endParaRPr>
          </a:p>
        </p:txBody>
      </p:sp>
      <p:sp>
        <p:nvSpPr>
          <p:cNvPr id="3" name="Content Placeholder 2"/>
          <p:cNvSpPr>
            <a:spLocks noGrp="1"/>
          </p:cNvSpPr>
          <p:nvPr>
            <p:ph idx="1"/>
          </p:nvPr>
        </p:nvSpPr>
        <p:spPr>
          <a:xfrm>
            <a:off x="685801" y="1464235"/>
            <a:ext cx="7770813" cy="5274236"/>
          </a:xfrm>
        </p:spPr>
        <p:txBody>
          <a:bodyPr>
            <a:normAutofit lnSpcReduction="10000"/>
          </a:bodyPr>
          <a:lstStyle/>
          <a:p>
            <a:r>
              <a:rPr lang="en-GB" dirty="0">
                <a:latin typeface="Garamond"/>
                <a:cs typeface="Garamond"/>
              </a:rPr>
              <a:t>18 year old with a moderate to severe learning disability and problems with her sight and hearing, who </a:t>
            </a:r>
            <a:r>
              <a:rPr lang="en-GB" dirty="0" smtClean="0">
                <a:latin typeface="Garamond"/>
                <a:cs typeface="Garamond"/>
              </a:rPr>
              <a:t>required </a:t>
            </a:r>
            <a:r>
              <a:rPr lang="en-GB" dirty="0">
                <a:latin typeface="Garamond"/>
                <a:cs typeface="Garamond"/>
              </a:rPr>
              <a:t>assistance crossing the road because she </a:t>
            </a:r>
            <a:r>
              <a:rPr lang="en-GB" dirty="0" smtClean="0">
                <a:latin typeface="Garamond"/>
                <a:cs typeface="Garamond"/>
              </a:rPr>
              <a:t>was </a:t>
            </a:r>
            <a:r>
              <a:rPr lang="en-GB" dirty="0">
                <a:latin typeface="Garamond"/>
                <a:cs typeface="Garamond"/>
              </a:rPr>
              <a:t>unaware of danger, living with a foster mother whom she </a:t>
            </a:r>
            <a:r>
              <a:rPr lang="en-GB" dirty="0" smtClean="0">
                <a:latin typeface="Garamond"/>
                <a:cs typeface="Garamond"/>
              </a:rPr>
              <a:t>regarded </a:t>
            </a:r>
            <a:r>
              <a:rPr lang="en-GB" dirty="0">
                <a:latin typeface="Garamond"/>
                <a:cs typeface="Garamond"/>
              </a:rPr>
              <a:t>as ‘mummy.’  </a:t>
            </a:r>
            <a:endParaRPr lang="en-GB" dirty="0" smtClean="0">
              <a:latin typeface="Garamond"/>
              <a:cs typeface="Garamond"/>
            </a:endParaRPr>
          </a:p>
          <a:p>
            <a:r>
              <a:rPr lang="en-GB" dirty="0" smtClean="0">
                <a:latin typeface="Garamond"/>
                <a:cs typeface="Garamond"/>
              </a:rPr>
              <a:t>Her </a:t>
            </a:r>
            <a:r>
              <a:rPr lang="en-GB" dirty="0">
                <a:latin typeface="Garamond"/>
                <a:cs typeface="Garamond"/>
              </a:rPr>
              <a:t>foster mother </a:t>
            </a:r>
            <a:r>
              <a:rPr lang="en-GB" dirty="0" smtClean="0">
                <a:latin typeface="Garamond"/>
                <a:cs typeface="Garamond"/>
              </a:rPr>
              <a:t>provided </a:t>
            </a:r>
            <a:r>
              <a:rPr lang="en-GB" dirty="0">
                <a:latin typeface="Garamond"/>
                <a:cs typeface="Garamond"/>
              </a:rPr>
              <a:t>her with intensive support in most aspects of daily living.  She </a:t>
            </a:r>
            <a:r>
              <a:rPr lang="en-GB" dirty="0" smtClean="0">
                <a:latin typeface="Garamond"/>
                <a:cs typeface="Garamond"/>
              </a:rPr>
              <a:t>was </a:t>
            </a:r>
            <a:r>
              <a:rPr lang="en-GB" dirty="0">
                <a:latin typeface="Garamond"/>
                <a:cs typeface="Garamond"/>
              </a:rPr>
              <a:t>not on any medication.  She </a:t>
            </a:r>
            <a:r>
              <a:rPr lang="en-GB" dirty="0" smtClean="0">
                <a:latin typeface="Garamond"/>
                <a:cs typeface="Garamond"/>
              </a:rPr>
              <a:t>had </a:t>
            </a:r>
            <a:r>
              <a:rPr lang="en-GB" dirty="0">
                <a:latin typeface="Garamond"/>
                <a:cs typeface="Garamond"/>
              </a:rPr>
              <a:t>never attempted to leave the home by herself and showed no wish to do so, but if she did, her foster mother would restrain her. </a:t>
            </a:r>
            <a:endParaRPr lang="en-GB" dirty="0" smtClean="0">
              <a:latin typeface="Garamond"/>
              <a:cs typeface="Garamond"/>
            </a:endParaRPr>
          </a:p>
          <a:p>
            <a:r>
              <a:rPr lang="en-GB" dirty="0" smtClean="0">
                <a:latin typeface="Garamond"/>
                <a:cs typeface="Garamond"/>
              </a:rPr>
              <a:t>She attended the same </a:t>
            </a:r>
            <a:r>
              <a:rPr lang="en-GB" dirty="0">
                <a:latin typeface="Garamond"/>
                <a:cs typeface="Garamond"/>
              </a:rPr>
              <a:t>further education unit daily during term time and </a:t>
            </a:r>
            <a:r>
              <a:rPr lang="en-GB" dirty="0" smtClean="0">
                <a:latin typeface="Garamond"/>
                <a:cs typeface="Garamond"/>
              </a:rPr>
              <a:t>was </a:t>
            </a:r>
            <a:r>
              <a:rPr lang="en-GB" dirty="0">
                <a:latin typeface="Garamond"/>
                <a:cs typeface="Garamond"/>
              </a:rPr>
              <a:t>taken on trips and holidays by her foster </a:t>
            </a:r>
            <a:r>
              <a:rPr lang="en-GB" dirty="0" smtClean="0">
                <a:latin typeface="Garamond"/>
                <a:cs typeface="Garamond"/>
              </a:rPr>
              <a:t>mother. </a:t>
            </a:r>
            <a:endParaRPr lang="en-US" dirty="0">
              <a:latin typeface="Garamond"/>
              <a:cs typeface="Garamond"/>
            </a:endParaRPr>
          </a:p>
        </p:txBody>
      </p:sp>
    </p:spTree>
    <p:extLst>
      <p:ext uri="{BB962C8B-B14F-4D97-AF65-F5344CB8AC3E}">
        <p14:creationId xmlns:p14="http://schemas.microsoft.com/office/powerpoint/2010/main" val="100520871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(2) Subjective Element</a:t>
            </a:r>
            <a:endParaRPr lang="en-US" dirty="0">
              <a:latin typeface="Garamond"/>
              <a:cs typeface="Garamond"/>
            </a:endParaRPr>
          </a:p>
        </p:txBody>
      </p:sp>
      <p:sp>
        <p:nvSpPr>
          <p:cNvPr id="3" name="Content Placeholder 2"/>
          <p:cNvSpPr>
            <a:spLocks noGrp="1"/>
          </p:cNvSpPr>
          <p:nvPr>
            <p:ph idx="1"/>
          </p:nvPr>
        </p:nvSpPr>
        <p:spPr>
          <a:xfrm>
            <a:off x="685801" y="1464234"/>
            <a:ext cx="7770813" cy="5393765"/>
          </a:xfrm>
        </p:spPr>
        <p:txBody>
          <a:bodyPr>
            <a:normAutofit fontScale="92500" lnSpcReduction="20000"/>
          </a:bodyPr>
          <a:lstStyle/>
          <a:p>
            <a:r>
              <a:rPr lang="en-US" dirty="0" smtClean="0">
                <a:latin typeface="Garamond"/>
                <a:cs typeface="Garamond"/>
              </a:rPr>
              <a:t>Not validly consented to the confinement in question.</a:t>
            </a:r>
          </a:p>
          <a:p>
            <a:pPr lvl="1"/>
            <a:r>
              <a:rPr lang="en-US" dirty="0" smtClean="0">
                <a:latin typeface="Garamond"/>
                <a:cs typeface="Garamond"/>
              </a:rPr>
              <a:t>Cannot validly consent if lacking capacity:</a:t>
            </a:r>
            <a:endParaRPr lang="en-US" dirty="0">
              <a:latin typeface="Garamond"/>
              <a:cs typeface="Garamond"/>
            </a:endParaRPr>
          </a:p>
          <a:p>
            <a:pPr algn="just" defTabSz="806450">
              <a:buClr>
                <a:schemeClr val="tx2"/>
              </a:buClr>
              <a:buFont typeface="+mj-lt"/>
              <a:buAutoNum type="arabicPeriod"/>
              <a:tabLst>
                <a:tab pos="0" algn="l"/>
              </a:tabLst>
              <a:defRPr/>
            </a:pPr>
            <a:r>
              <a:rPr lang="en-GB" dirty="0">
                <a:solidFill>
                  <a:srgbClr val="000000"/>
                </a:solidFill>
                <a:latin typeface="Garamond"/>
                <a:cs typeface="Garamond"/>
              </a:rPr>
              <a:t>Do they have a temporary or permanent impairment or disturbance affecting the functioning of mind or brain?</a:t>
            </a:r>
          </a:p>
          <a:p>
            <a:pPr algn="just" defTabSz="806450">
              <a:buClr>
                <a:schemeClr val="tx2"/>
              </a:buClr>
              <a:buFont typeface="+mj-lt"/>
              <a:buAutoNum type="arabicPeriod"/>
              <a:tabLst>
                <a:tab pos="0" algn="l"/>
              </a:tabLst>
              <a:defRPr/>
            </a:pPr>
            <a:r>
              <a:rPr lang="en-GB" dirty="0">
                <a:solidFill>
                  <a:srgbClr val="000000"/>
                </a:solidFill>
                <a:latin typeface="Garamond"/>
                <a:cs typeface="Garamond"/>
              </a:rPr>
              <a:t>Are they unable to make a decision for themselves in relation to </a:t>
            </a:r>
            <a:r>
              <a:rPr lang="en-GB" u="sng" dirty="0">
                <a:solidFill>
                  <a:srgbClr val="000000"/>
                </a:solidFill>
                <a:latin typeface="Garamond"/>
                <a:cs typeface="Garamond"/>
              </a:rPr>
              <a:t>the matter</a:t>
            </a:r>
            <a:r>
              <a:rPr lang="en-GB" dirty="0">
                <a:solidFill>
                  <a:srgbClr val="000000"/>
                </a:solidFill>
                <a:latin typeface="Garamond"/>
                <a:cs typeface="Garamond"/>
              </a:rPr>
              <a:t>? Unable to make a decision if unable to:  </a:t>
            </a:r>
          </a:p>
          <a:p>
            <a:pPr marL="895350" lvl="1" indent="-177800" algn="just" defTabSz="806450">
              <a:buFontTx/>
              <a:buChar char="-"/>
              <a:tabLst>
                <a:tab pos="0" algn="l"/>
              </a:tabLst>
              <a:defRPr/>
            </a:pPr>
            <a:r>
              <a:rPr lang="en-GB" b="1" u="sng" dirty="0">
                <a:solidFill>
                  <a:srgbClr val="3366FF"/>
                </a:solidFill>
                <a:latin typeface="Garamond"/>
                <a:cs typeface="Garamond"/>
              </a:rPr>
              <a:t>U</a:t>
            </a:r>
            <a:r>
              <a:rPr lang="en-GB" dirty="0">
                <a:solidFill>
                  <a:srgbClr val="000000"/>
                </a:solidFill>
                <a:latin typeface="Garamond"/>
                <a:cs typeface="Garamond"/>
              </a:rPr>
              <a:t>nderstand the information relevant to the decision (includes information about the reasonably foreseeable consequences of deciding one way or another, or failing to make the decision), OR </a:t>
            </a:r>
          </a:p>
          <a:p>
            <a:pPr marL="895350" lvl="1" indent="-177800" algn="just" defTabSz="806450">
              <a:buFontTx/>
              <a:buChar char="-"/>
              <a:tabLst>
                <a:tab pos="0" algn="l"/>
              </a:tabLst>
              <a:defRPr/>
            </a:pPr>
            <a:r>
              <a:rPr lang="en-GB" b="1" u="sng" dirty="0">
                <a:solidFill>
                  <a:srgbClr val="3366FF"/>
                </a:solidFill>
                <a:latin typeface="Garamond"/>
                <a:cs typeface="Garamond"/>
              </a:rPr>
              <a:t>R</a:t>
            </a:r>
            <a:r>
              <a:rPr lang="en-GB" dirty="0">
                <a:solidFill>
                  <a:srgbClr val="000000"/>
                </a:solidFill>
                <a:latin typeface="Garamond"/>
                <a:cs typeface="Garamond"/>
              </a:rPr>
              <a:t>etain that information (retention for short period does not prevent him from being regarded as able to decide), OR </a:t>
            </a:r>
          </a:p>
          <a:p>
            <a:pPr marL="895350" lvl="1" indent="-177800" algn="just" defTabSz="806450">
              <a:buFontTx/>
              <a:buChar char="-"/>
              <a:tabLst>
                <a:tab pos="0" algn="l"/>
              </a:tabLst>
              <a:defRPr/>
            </a:pPr>
            <a:r>
              <a:rPr lang="en-GB" b="1" u="sng" dirty="0">
                <a:solidFill>
                  <a:srgbClr val="3366FF"/>
                </a:solidFill>
                <a:latin typeface="Garamond"/>
                <a:cs typeface="Garamond"/>
              </a:rPr>
              <a:t>U</a:t>
            </a:r>
            <a:r>
              <a:rPr lang="en-GB" dirty="0">
                <a:solidFill>
                  <a:srgbClr val="000000"/>
                </a:solidFill>
                <a:latin typeface="Garamond"/>
                <a:cs typeface="Garamond"/>
              </a:rPr>
              <a:t>se or weigh that information as part of the process of making the decision, OR </a:t>
            </a:r>
          </a:p>
          <a:p>
            <a:pPr marL="895350" lvl="1" indent="-177800" algn="just" defTabSz="806450">
              <a:buFontTx/>
              <a:buChar char="-"/>
              <a:tabLst>
                <a:tab pos="0" algn="l"/>
              </a:tabLst>
              <a:defRPr/>
            </a:pPr>
            <a:r>
              <a:rPr lang="en-GB" b="1" u="sng" dirty="0">
                <a:solidFill>
                  <a:srgbClr val="3366FF"/>
                </a:solidFill>
                <a:latin typeface="Garamond"/>
                <a:cs typeface="Garamond"/>
              </a:rPr>
              <a:t>C</a:t>
            </a:r>
            <a:r>
              <a:rPr lang="en-GB" dirty="0">
                <a:solidFill>
                  <a:srgbClr val="000000"/>
                </a:solidFill>
                <a:latin typeface="Garamond"/>
                <a:cs typeface="Garamond"/>
              </a:rPr>
              <a:t>ommunicate the decision (whether by talking, using sign language or any other means).</a:t>
            </a:r>
          </a:p>
          <a:p>
            <a:pPr algn="just" defTabSz="806450">
              <a:buClr>
                <a:schemeClr val="tx2"/>
              </a:buClr>
              <a:buFont typeface="+mj-lt"/>
              <a:buAutoNum type="arabicPeriod"/>
              <a:tabLst>
                <a:tab pos="0" algn="l"/>
              </a:tabLst>
              <a:defRPr/>
            </a:pPr>
            <a:r>
              <a:rPr lang="en-GB" dirty="0">
                <a:solidFill>
                  <a:srgbClr val="000000"/>
                </a:solidFill>
                <a:latin typeface="Garamond"/>
                <a:cs typeface="Garamond"/>
              </a:rPr>
              <a:t>Is this </a:t>
            </a:r>
            <a:r>
              <a:rPr lang="en-GB" u="sng" dirty="0">
                <a:solidFill>
                  <a:srgbClr val="000000"/>
                </a:solidFill>
                <a:latin typeface="Garamond"/>
                <a:cs typeface="Garamond"/>
              </a:rPr>
              <a:t>because of</a:t>
            </a:r>
            <a:r>
              <a:rPr lang="en-GB" dirty="0">
                <a:solidFill>
                  <a:srgbClr val="000000"/>
                </a:solidFill>
                <a:latin typeface="Garamond"/>
                <a:cs typeface="Garamond"/>
              </a:rPr>
              <a:t> the impairment/disturbance?</a:t>
            </a:r>
          </a:p>
        </p:txBody>
      </p:sp>
    </p:spTree>
    <p:extLst>
      <p:ext uri="{BB962C8B-B14F-4D97-AF65-F5344CB8AC3E}">
        <p14:creationId xmlns:p14="http://schemas.microsoft.com/office/powerpoint/2010/main" val="258711326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(2) Subjective Element</a:t>
            </a:r>
            <a:endParaRPr lang="en-US" dirty="0">
              <a:latin typeface="Garamond"/>
              <a:cs typeface="Garamond"/>
            </a:endParaRPr>
          </a:p>
        </p:txBody>
      </p:sp>
      <p:sp>
        <p:nvSpPr>
          <p:cNvPr id="3" name="Content Placeholder 2"/>
          <p:cNvSpPr>
            <a:spLocks noGrp="1"/>
          </p:cNvSpPr>
          <p:nvPr>
            <p:ph idx="1"/>
          </p:nvPr>
        </p:nvSpPr>
        <p:spPr>
          <a:xfrm>
            <a:off x="685801" y="1231457"/>
            <a:ext cx="7770813" cy="5521965"/>
          </a:xfrm>
        </p:spPr>
        <p:txBody>
          <a:bodyPr>
            <a:normAutofit lnSpcReduction="10000"/>
          </a:bodyPr>
          <a:lstStyle/>
          <a:p>
            <a:pPr marL="0" indent="0">
              <a:buNone/>
            </a:pPr>
            <a:r>
              <a:rPr lang="en-GB" i="1" u="sng" dirty="0" smtClean="0">
                <a:latin typeface="Garamond"/>
                <a:cs typeface="Garamond"/>
              </a:rPr>
              <a:t>M </a:t>
            </a:r>
            <a:r>
              <a:rPr lang="en-GB" i="1" u="sng" dirty="0">
                <a:latin typeface="Garamond"/>
                <a:cs typeface="Garamond"/>
              </a:rPr>
              <a:t>v Ukraine</a:t>
            </a:r>
            <a:r>
              <a:rPr lang="en-GB" i="1" dirty="0">
                <a:latin typeface="Garamond"/>
                <a:cs typeface="Garamond"/>
              </a:rPr>
              <a:t> </a:t>
            </a:r>
            <a:r>
              <a:rPr lang="en-GB" dirty="0">
                <a:latin typeface="Garamond"/>
                <a:cs typeface="Garamond"/>
              </a:rPr>
              <a:t>(Application no. 2452/04</a:t>
            </a:r>
            <a:r>
              <a:rPr lang="en-GB" dirty="0" smtClean="0">
                <a:latin typeface="Garamond"/>
                <a:cs typeface="Garamond"/>
              </a:rPr>
              <a:t>) 19 July 2012</a:t>
            </a:r>
          </a:p>
          <a:p>
            <a:pPr marL="457200" lvl="1" indent="0">
              <a:buNone/>
            </a:pPr>
            <a:r>
              <a:rPr lang="en-GB" dirty="0" smtClean="0">
                <a:latin typeface="Garamond"/>
                <a:cs typeface="Garamond"/>
              </a:rPr>
              <a:t>“77.</a:t>
            </a:r>
            <a:r>
              <a:rPr lang="en-GB" dirty="0">
                <a:latin typeface="Garamond"/>
                <a:cs typeface="Garamond"/>
              </a:rPr>
              <a:t> </a:t>
            </a:r>
            <a:r>
              <a:rPr lang="en-GB" dirty="0" smtClean="0">
                <a:latin typeface="Garamond"/>
                <a:cs typeface="Garamond"/>
              </a:rPr>
              <a:t>[T]he </a:t>
            </a:r>
            <a:r>
              <a:rPr lang="en-GB" dirty="0">
                <a:latin typeface="Garamond"/>
                <a:cs typeface="Garamond"/>
              </a:rPr>
              <a:t>Court takes the view that a person’s consent to admission to a mental health facility for in-patient treatment can be regarded as valid for the purpose of the Convention only where there is sufficient and reliable evidence suggesting that the person’s mental ability to consent and </a:t>
            </a:r>
            <a:r>
              <a:rPr lang="en-GB" u="sng" dirty="0">
                <a:latin typeface="Garamond"/>
                <a:cs typeface="Garamond"/>
              </a:rPr>
              <a:t>comprehend the consequences thereof</a:t>
            </a:r>
            <a:r>
              <a:rPr lang="en-GB" dirty="0">
                <a:latin typeface="Garamond"/>
                <a:cs typeface="Garamond"/>
              </a:rPr>
              <a:t> has been objectively established in the course of a fair and proper procedure and that all the necessary information concerning placement and intended treatment has been adequately provided to </a:t>
            </a:r>
            <a:r>
              <a:rPr lang="en-GB" dirty="0" smtClean="0">
                <a:latin typeface="Garamond"/>
                <a:cs typeface="Garamond"/>
              </a:rPr>
              <a:t>him.</a:t>
            </a:r>
          </a:p>
          <a:p>
            <a:pPr marL="457200" lvl="1" indent="0">
              <a:buNone/>
            </a:pPr>
            <a:r>
              <a:rPr lang="en-GB" dirty="0" smtClean="0">
                <a:latin typeface="Garamond"/>
                <a:cs typeface="Garamond"/>
              </a:rPr>
              <a:t>78 … There </a:t>
            </a:r>
            <a:r>
              <a:rPr lang="en-GB" dirty="0">
                <a:latin typeface="Garamond"/>
                <a:cs typeface="Garamond"/>
              </a:rPr>
              <a:t>is no evidence suggesting that her mental ability to consent was established, that the </a:t>
            </a:r>
            <a:r>
              <a:rPr lang="en-GB" u="sng" dirty="0">
                <a:latin typeface="Garamond"/>
                <a:cs typeface="Garamond"/>
              </a:rPr>
              <a:t>consequences of the consent </a:t>
            </a:r>
            <a:r>
              <a:rPr lang="en-GB" dirty="0">
                <a:latin typeface="Garamond"/>
                <a:cs typeface="Garamond"/>
              </a:rPr>
              <a:t>were explained to her or that the relevant information on placement and treatment was provided to her</a:t>
            </a:r>
            <a:r>
              <a:rPr lang="en-GB" dirty="0" smtClean="0">
                <a:latin typeface="Garamond"/>
                <a:cs typeface="Garamond"/>
              </a:rPr>
              <a:t>.</a:t>
            </a:r>
          </a:p>
          <a:p>
            <a:pPr marL="457200" lvl="1" indent="0">
              <a:buNone/>
            </a:pPr>
            <a:r>
              <a:rPr lang="en-GB" dirty="0" smtClean="0">
                <a:latin typeface="Garamond"/>
                <a:cs typeface="Garamond"/>
              </a:rPr>
              <a:t>79.</a:t>
            </a:r>
            <a:r>
              <a:rPr lang="en-GB" dirty="0">
                <a:latin typeface="Garamond"/>
                <a:cs typeface="Garamond"/>
              </a:rPr>
              <a:t> </a:t>
            </a:r>
            <a:r>
              <a:rPr lang="en-GB" dirty="0" smtClean="0">
                <a:latin typeface="Garamond"/>
                <a:cs typeface="Garamond"/>
              </a:rPr>
              <a:t>In </a:t>
            </a:r>
            <a:r>
              <a:rPr lang="en-GB" dirty="0">
                <a:latin typeface="Garamond"/>
                <a:cs typeface="Garamond"/>
              </a:rPr>
              <a:t>these circumstances the Court considers that the applicant’s consent to the fourth hospitalisation cannot be viewed as valid and lawful for the purpose of the Convention</a:t>
            </a:r>
            <a:r>
              <a:rPr lang="en-GB" dirty="0" smtClean="0">
                <a:latin typeface="Garamond"/>
                <a:cs typeface="Garamond"/>
              </a:rPr>
              <a:t>.”</a:t>
            </a:r>
            <a:endParaRPr lang="en-GB" dirty="0">
              <a:latin typeface="Garamond"/>
              <a:cs typeface="Garamond"/>
            </a:endParaRPr>
          </a:p>
        </p:txBody>
      </p:sp>
    </p:spTree>
    <p:extLst>
      <p:ext uri="{BB962C8B-B14F-4D97-AF65-F5344CB8AC3E}">
        <p14:creationId xmlns:p14="http://schemas.microsoft.com/office/powerpoint/2010/main" val="5835148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(3) State is Responsible</a:t>
            </a:r>
            <a:endParaRPr lang="en-US" dirty="0">
              <a:latin typeface="Garamond"/>
              <a:cs typeface="Garamond"/>
            </a:endParaRPr>
          </a:p>
        </p:txBody>
      </p:sp>
      <p:sp>
        <p:nvSpPr>
          <p:cNvPr id="3" name="Content Placeholder 2"/>
          <p:cNvSpPr>
            <a:spLocks noGrp="1"/>
          </p:cNvSpPr>
          <p:nvPr>
            <p:ph idx="1"/>
          </p:nvPr>
        </p:nvSpPr>
        <p:spPr>
          <a:xfrm>
            <a:off x="685801" y="1270136"/>
            <a:ext cx="7770813" cy="5587864"/>
          </a:xfrm>
        </p:spPr>
        <p:txBody>
          <a:bodyPr>
            <a:normAutofit/>
          </a:bodyPr>
          <a:lstStyle/>
          <a:p>
            <a:r>
              <a:rPr lang="en-US" dirty="0" smtClean="0">
                <a:latin typeface="Garamond"/>
                <a:cs typeface="Garamond"/>
              </a:rPr>
              <a:t>Directly responsible:</a:t>
            </a:r>
          </a:p>
          <a:p>
            <a:pPr lvl="1"/>
            <a:r>
              <a:rPr lang="en-US" dirty="0" smtClean="0">
                <a:latin typeface="Garamond"/>
                <a:cs typeface="Garamond"/>
              </a:rPr>
              <a:t>Hospitals and care homes (whether they are public or private is irrelevant for these purposes).</a:t>
            </a:r>
          </a:p>
          <a:p>
            <a:pPr lvl="1"/>
            <a:r>
              <a:rPr lang="en-US" dirty="0" smtClean="0">
                <a:latin typeface="Garamond"/>
                <a:cs typeface="Garamond"/>
              </a:rPr>
              <a:t>Person is placed by a public authority.</a:t>
            </a:r>
          </a:p>
          <a:p>
            <a:pPr lvl="1"/>
            <a:r>
              <a:rPr lang="en-US" dirty="0" smtClean="0">
                <a:latin typeface="Garamond"/>
                <a:cs typeface="Garamond"/>
              </a:rPr>
              <a:t>Providing more than negligible care?</a:t>
            </a:r>
          </a:p>
          <a:p>
            <a:r>
              <a:rPr lang="en-US" dirty="0" smtClean="0">
                <a:latin typeface="Garamond"/>
                <a:cs typeface="Garamond"/>
              </a:rPr>
              <a:t>Indirectly responsible (</a:t>
            </a:r>
            <a:r>
              <a:rPr lang="en-US" dirty="0" err="1" smtClean="0">
                <a:latin typeface="Garamond"/>
                <a:cs typeface="Garamond"/>
              </a:rPr>
              <a:t>eg</a:t>
            </a:r>
            <a:r>
              <a:rPr lang="en-US" dirty="0" smtClean="0">
                <a:latin typeface="Garamond"/>
                <a:cs typeface="Garamond"/>
              </a:rPr>
              <a:t> failing to investigate, support or refer):</a:t>
            </a:r>
          </a:p>
          <a:p>
            <a:pPr lvl="1"/>
            <a:r>
              <a:rPr lang="en-US" dirty="0" smtClean="0">
                <a:latin typeface="Garamond"/>
                <a:cs typeface="Garamond"/>
              </a:rPr>
              <a:t>Failing to take steps to investigate whether this is a DOL </a:t>
            </a:r>
          </a:p>
          <a:p>
            <a:pPr lvl="1"/>
            <a:r>
              <a:rPr lang="en-US" dirty="0" smtClean="0">
                <a:latin typeface="Garamond"/>
                <a:cs typeface="Garamond"/>
              </a:rPr>
              <a:t>If there is a DOL, failing to take measures to bring it to an end, </a:t>
            </a:r>
            <a:r>
              <a:rPr lang="en-US" dirty="0" err="1" smtClean="0">
                <a:latin typeface="Garamond"/>
                <a:cs typeface="Garamond"/>
              </a:rPr>
              <a:t>eg</a:t>
            </a:r>
            <a:r>
              <a:rPr lang="en-US" dirty="0" smtClean="0">
                <a:latin typeface="Garamond"/>
                <a:cs typeface="Garamond"/>
              </a:rPr>
              <a:t> by providing support services for </a:t>
            </a:r>
            <a:r>
              <a:rPr lang="en-US" dirty="0" err="1" smtClean="0">
                <a:latin typeface="Garamond"/>
                <a:cs typeface="Garamond"/>
              </a:rPr>
              <a:t>carers</a:t>
            </a:r>
            <a:r>
              <a:rPr lang="en-US" dirty="0" smtClean="0">
                <a:latin typeface="Garamond"/>
                <a:cs typeface="Garamond"/>
              </a:rPr>
              <a:t> to </a:t>
            </a:r>
            <a:r>
              <a:rPr lang="en-US" dirty="0" err="1" smtClean="0">
                <a:latin typeface="Garamond"/>
                <a:cs typeface="Garamond"/>
              </a:rPr>
              <a:t>minimise</a:t>
            </a:r>
            <a:r>
              <a:rPr lang="en-US" dirty="0" smtClean="0">
                <a:latin typeface="Garamond"/>
                <a:cs typeface="Garamond"/>
              </a:rPr>
              <a:t> inappropriate restrictions</a:t>
            </a:r>
          </a:p>
          <a:p>
            <a:pPr lvl="1"/>
            <a:r>
              <a:rPr lang="en-US" dirty="0" smtClean="0">
                <a:latin typeface="Garamond"/>
                <a:cs typeface="Garamond"/>
              </a:rPr>
              <a:t>If there is a DOL that cannot be avoided, failing to refer to court to have the DOL </a:t>
            </a:r>
            <a:r>
              <a:rPr lang="en-US" dirty="0" err="1" smtClean="0">
                <a:latin typeface="Garamond"/>
                <a:cs typeface="Garamond"/>
              </a:rPr>
              <a:t>authorised</a:t>
            </a:r>
            <a:r>
              <a:rPr lang="en-US" dirty="0" smtClean="0">
                <a:latin typeface="Garamond"/>
                <a:cs typeface="Garamond"/>
              </a:rPr>
              <a:t>. </a:t>
            </a:r>
            <a:endParaRPr lang="en-US" dirty="0">
              <a:latin typeface="Garamond"/>
              <a:cs typeface="Garamond"/>
            </a:endParaRPr>
          </a:p>
        </p:txBody>
      </p:sp>
    </p:spTree>
    <p:extLst>
      <p:ext uri="{BB962C8B-B14F-4D97-AF65-F5344CB8AC3E}">
        <p14:creationId xmlns:p14="http://schemas.microsoft.com/office/powerpoint/2010/main" val="150272654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83579"/>
            <a:ext cx="7772400" cy="1874774"/>
          </a:xfrm>
        </p:spPr>
        <p:txBody>
          <a:bodyPr/>
          <a:lstStyle/>
          <a:p>
            <a:r>
              <a:rPr lang="en-US" sz="4400" dirty="0" smtClean="0">
                <a:latin typeface="Garamond"/>
                <a:cs typeface="Garamond"/>
              </a:rPr>
              <a:t>Implications of </a:t>
            </a:r>
            <a:r>
              <a:rPr lang="en-US" sz="4400" dirty="0" smtClean="0"/>
              <a:t>t</a:t>
            </a:r>
            <a:r>
              <a:rPr lang="en-US" sz="4400" dirty="0" smtClean="0">
                <a:latin typeface="Garamond"/>
                <a:cs typeface="Garamond"/>
              </a:rPr>
              <a:t>he </a:t>
            </a:r>
            <a:br>
              <a:rPr lang="en-US" sz="4400" dirty="0" smtClean="0">
                <a:latin typeface="Garamond"/>
                <a:cs typeface="Garamond"/>
              </a:rPr>
            </a:br>
            <a:r>
              <a:rPr lang="en-US" sz="4400" dirty="0" smtClean="0">
                <a:latin typeface="Garamond"/>
                <a:cs typeface="Garamond"/>
              </a:rPr>
              <a:t>Great Confinement</a:t>
            </a:r>
            <a:br>
              <a:rPr lang="en-US" sz="4400" dirty="0" smtClean="0">
                <a:latin typeface="Garamond"/>
                <a:cs typeface="Garamond"/>
              </a:rPr>
            </a:br>
            <a:endParaRPr lang="en-US" sz="4400" dirty="0">
              <a:latin typeface="Garamond"/>
              <a:cs typeface="Garamond"/>
            </a:endParaRPr>
          </a:p>
        </p:txBody>
      </p:sp>
      <p:pic>
        <p:nvPicPr>
          <p:cNvPr id="4" name="Picture 7" descr="TUOM_4COL_TY_NEG_cropped_300"/>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 y="1"/>
            <a:ext cx="1893635" cy="16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NEW 39ES_Logo_CMYK"/>
          <p:cNvPicPr>
            <a:picLocks noChangeAspect="1" noChangeArrowheads="1"/>
          </p:cNvPicPr>
          <p:nvPr/>
        </p:nvPicPr>
        <p:blipFill>
          <a:blip r:embed="rId3" cstate="print"/>
          <a:srcRect/>
          <a:stretch>
            <a:fillRect/>
          </a:stretch>
        </p:blipFill>
        <p:spPr bwMode="auto">
          <a:xfrm>
            <a:off x="3158450" y="5950942"/>
            <a:ext cx="2916237" cy="874712"/>
          </a:xfrm>
          <a:prstGeom prst="rect">
            <a:avLst/>
          </a:prstGeom>
          <a:noFill/>
        </p:spPr>
      </p:pic>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84585794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Detention:</a:t>
            </a:r>
            <a:br>
              <a:rPr lang="en-US" dirty="0" smtClean="0"/>
            </a:br>
            <a:r>
              <a:rPr lang="en-US" dirty="0" err="1" smtClean="0"/>
              <a:t>DoLS</a:t>
            </a:r>
            <a:r>
              <a:rPr lang="en-US" dirty="0" smtClean="0"/>
              <a:t> (hospitals and care homes)</a:t>
            </a:r>
            <a:endParaRPr lang="en-US" dirty="0"/>
          </a:p>
        </p:txBody>
      </p:sp>
      <p:graphicFrame>
        <p:nvGraphicFramePr>
          <p:cNvPr id="4" name="Chart 3"/>
          <p:cNvGraphicFramePr/>
          <p:nvPr>
            <p:extLst>
              <p:ext uri="{D42A27DB-BD31-4B8C-83A1-F6EECF244321}">
                <p14:modId xmlns:p14="http://schemas.microsoft.com/office/powerpoint/2010/main" val="3273854716"/>
              </p:ext>
            </p:extLst>
          </p:nvPr>
        </p:nvGraphicFramePr>
        <p:xfrm>
          <a:off x="1094745" y="1397000"/>
          <a:ext cx="7361870" cy="546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7992222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512" y="67236"/>
            <a:ext cx="8513534" cy="984634"/>
          </a:xfrm>
        </p:spPr>
        <p:txBody>
          <a:bodyPr/>
          <a:lstStyle/>
          <a:p>
            <a:r>
              <a:rPr lang="en-US" dirty="0" smtClean="0"/>
              <a:t>Judicial Detention:</a:t>
            </a:r>
            <a:br>
              <a:rPr lang="en-US" dirty="0" smtClean="0"/>
            </a:br>
            <a:r>
              <a:rPr lang="en-US" dirty="0" smtClean="0"/>
              <a:t>Court of Protection </a:t>
            </a:r>
            <a:r>
              <a:rPr lang="en-US" dirty="0" err="1" smtClean="0"/>
              <a:t>Authorisations</a:t>
            </a:r>
            <a:endParaRPr lang="en-US" dirty="0"/>
          </a:p>
        </p:txBody>
      </p:sp>
      <p:graphicFrame>
        <p:nvGraphicFramePr>
          <p:cNvPr id="3" name="Chart 2"/>
          <p:cNvGraphicFramePr/>
          <p:nvPr>
            <p:extLst>
              <p:ext uri="{D42A27DB-BD31-4B8C-83A1-F6EECF244321}">
                <p14:modId xmlns:p14="http://schemas.microsoft.com/office/powerpoint/2010/main" val="2477803117"/>
              </p:ext>
            </p:extLst>
          </p:nvPr>
        </p:nvGraphicFramePr>
        <p:xfrm>
          <a:off x="1094745" y="1396999"/>
          <a:ext cx="7168390" cy="51322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160255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idx="1"/>
          </p:nvPr>
        </p:nvSpPr>
        <p:spPr>
          <a:xfrm>
            <a:off x="685802" y="1231458"/>
            <a:ext cx="7770813" cy="5626542"/>
          </a:xfrm>
        </p:spPr>
        <p:txBody>
          <a:bodyPr>
            <a:normAutofit/>
          </a:bodyPr>
          <a:lstStyle/>
          <a:p>
            <a:r>
              <a:rPr lang="en-US" dirty="0" smtClean="0"/>
              <a:t>Care homes</a:t>
            </a:r>
          </a:p>
          <a:p>
            <a:r>
              <a:rPr lang="en-US" dirty="0" smtClean="0"/>
              <a:t>Hospitals – general and psychiatric wards </a:t>
            </a:r>
          </a:p>
          <a:p>
            <a:r>
              <a:rPr lang="en-US" dirty="0" smtClean="0"/>
              <a:t>Mental Health Act 1983 </a:t>
            </a:r>
          </a:p>
          <a:p>
            <a:r>
              <a:rPr lang="en-US" dirty="0" smtClean="0"/>
              <a:t>Supported living arrangements</a:t>
            </a:r>
          </a:p>
          <a:p>
            <a:r>
              <a:rPr lang="en-US" dirty="0" smtClean="0"/>
              <a:t>Own homes</a:t>
            </a:r>
          </a:p>
          <a:p>
            <a:r>
              <a:rPr lang="en-US" dirty="0"/>
              <a:t>Foster </a:t>
            </a:r>
            <a:r>
              <a:rPr lang="en-US" dirty="0" smtClean="0"/>
              <a:t>placements and shared lives schemes</a:t>
            </a:r>
            <a:endParaRPr lang="en-US" dirty="0"/>
          </a:p>
          <a:p>
            <a:r>
              <a:rPr lang="en-US" dirty="0" smtClean="0"/>
              <a:t>Residential schools and further education colleges</a:t>
            </a:r>
          </a:p>
          <a:p>
            <a:r>
              <a:rPr lang="en-US" dirty="0" smtClean="0"/>
              <a:t>Children’s homes</a:t>
            </a:r>
          </a:p>
          <a:p>
            <a:endParaRPr lang="en-US" dirty="0" smtClean="0"/>
          </a:p>
          <a:p>
            <a:endParaRPr lang="en-US" dirty="0"/>
          </a:p>
        </p:txBody>
      </p:sp>
    </p:spTree>
    <p:extLst>
      <p:ext uri="{BB962C8B-B14F-4D97-AF65-F5344CB8AC3E}">
        <p14:creationId xmlns:p14="http://schemas.microsoft.com/office/powerpoint/2010/main" val="33993999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200-year Parallel</a:t>
            </a:r>
            <a:endParaRPr lang="en-US" dirty="0"/>
          </a:p>
        </p:txBody>
      </p:sp>
      <p:sp>
        <p:nvSpPr>
          <p:cNvPr id="3" name="Content Placeholder 2"/>
          <p:cNvSpPr>
            <a:spLocks noGrp="1"/>
          </p:cNvSpPr>
          <p:nvPr>
            <p:ph sz="half" idx="1"/>
          </p:nvPr>
        </p:nvSpPr>
        <p:spPr>
          <a:xfrm>
            <a:off x="685800" y="2209800"/>
            <a:ext cx="3657600" cy="4648200"/>
          </a:xfrm>
        </p:spPr>
        <p:txBody>
          <a:bodyPr>
            <a:normAutofit/>
          </a:bodyPr>
          <a:lstStyle/>
          <a:p>
            <a:r>
              <a:rPr lang="en-US" dirty="0" smtClean="0"/>
              <a:t>Madhouses Act 1774 – drop in inspections</a:t>
            </a:r>
          </a:p>
          <a:p>
            <a:r>
              <a:rPr lang="en-US" dirty="0" smtClean="0"/>
              <a:t>1814: York Asylum and </a:t>
            </a:r>
            <a:r>
              <a:rPr lang="en-US" dirty="0" err="1" smtClean="0"/>
              <a:t>Bethlem</a:t>
            </a:r>
            <a:r>
              <a:rPr lang="en-US" dirty="0" smtClean="0"/>
              <a:t> Hospital</a:t>
            </a:r>
          </a:p>
          <a:p>
            <a:r>
              <a:rPr lang="en-US" dirty="0" smtClean="0"/>
              <a:t>Parliamentary Select Committee 1815 – scathing</a:t>
            </a:r>
          </a:p>
          <a:p>
            <a:r>
              <a:rPr lang="en-US" dirty="0" smtClean="0"/>
              <a:t>Response = asylums </a:t>
            </a:r>
            <a:endParaRPr lang="en-US" dirty="0"/>
          </a:p>
        </p:txBody>
      </p:sp>
      <p:sp>
        <p:nvSpPr>
          <p:cNvPr id="5" name="Content Placeholder 4"/>
          <p:cNvSpPr>
            <a:spLocks noGrp="1"/>
          </p:cNvSpPr>
          <p:nvPr>
            <p:ph sz="half" idx="2"/>
          </p:nvPr>
        </p:nvSpPr>
        <p:spPr>
          <a:xfrm>
            <a:off x="4800600" y="2170216"/>
            <a:ext cx="3657600" cy="3657600"/>
          </a:xfrm>
        </p:spPr>
        <p:txBody>
          <a:bodyPr>
            <a:normAutofit/>
          </a:bodyPr>
          <a:lstStyle/>
          <a:p>
            <a:r>
              <a:rPr lang="en-US" dirty="0" smtClean="0"/>
              <a:t>Health and Social Care Act 2008 – drop in inspections</a:t>
            </a:r>
          </a:p>
          <a:p>
            <a:r>
              <a:rPr lang="en-US" dirty="0" smtClean="0"/>
              <a:t>2006: Cornwall. 2012: Winterbourne view</a:t>
            </a:r>
          </a:p>
          <a:p>
            <a:r>
              <a:rPr lang="en-US" dirty="0" smtClean="0"/>
              <a:t>Parliamentary Select Committee 2014: scathing</a:t>
            </a:r>
          </a:p>
          <a:p>
            <a:r>
              <a:rPr lang="en-US" dirty="0" smtClean="0"/>
              <a:t>Response = “deprived”</a:t>
            </a:r>
          </a:p>
          <a:p>
            <a:endParaRPr lang="en-US" dirty="0"/>
          </a:p>
        </p:txBody>
      </p:sp>
      <p:pic>
        <p:nvPicPr>
          <p:cNvPr id="4" name="Picture 3"/>
          <p:cNvPicPr>
            <a:picLocks noChangeAspect="1"/>
          </p:cNvPicPr>
          <p:nvPr/>
        </p:nvPicPr>
        <p:blipFill>
          <a:blip r:embed="rId3"/>
          <a:stretch>
            <a:fillRect/>
          </a:stretch>
        </p:blipFill>
        <p:spPr>
          <a:xfrm>
            <a:off x="0" y="-8150"/>
            <a:ext cx="1981316" cy="1188790"/>
          </a:xfrm>
          <a:prstGeom prst="rect">
            <a:avLst/>
          </a:prstGeom>
          <a:effectLst>
            <a:reflection blurRad="6350" stA="52000" endA="300" endPos="35000" dir="5400000" sy="-100000" algn="bl" rotWithShape="0"/>
          </a:effectLst>
        </p:spPr>
      </p:pic>
      <p:pic>
        <p:nvPicPr>
          <p:cNvPr id="6" name="Picture 5"/>
          <p:cNvPicPr>
            <a:picLocks noChangeAspect="1"/>
          </p:cNvPicPr>
          <p:nvPr/>
        </p:nvPicPr>
        <p:blipFill>
          <a:blip r:embed="rId4"/>
          <a:stretch>
            <a:fillRect/>
          </a:stretch>
        </p:blipFill>
        <p:spPr>
          <a:xfrm>
            <a:off x="7494056" y="1"/>
            <a:ext cx="1649944" cy="1237458"/>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3103208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 Matter of Policy</a:t>
            </a:r>
            <a:endParaRPr lang="en-US" sz="3200" dirty="0"/>
          </a:p>
        </p:txBody>
      </p:sp>
      <p:sp>
        <p:nvSpPr>
          <p:cNvPr id="3" name="Content Placeholder 2"/>
          <p:cNvSpPr>
            <a:spLocks noGrp="1"/>
          </p:cNvSpPr>
          <p:nvPr>
            <p:ph idx="1"/>
          </p:nvPr>
        </p:nvSpPr>
        <p:spPr>
          <a:xfrm>
            <a:off x="685801" y="1009207"/>
            <a:ext cx="7770813" cy="5848793"/>
          </a:xfrm>
        </p:spPr>
        <p:txBody>
          <a:bodyPr>
            <a:noAutofit/>
          </a:bodyPr>
          <a:lstStyle/>
          <a:p>
            <a:pPr marL="0" indent="0">
              <a:buNone/>
            </a:pPr>
            <a:r>
              <a:rPr lang="en-US" sz="2000" i="1" u="sng" dirty="0" smtClean="0">
                <a:latin typeface="Garamond"/>
                <a:cs typeface="Garamond"/>
              </a:rPr>
              <a:t>Cheshire West and Surrey</a:t>
            </a:r>
            <a:r>
              <a:rPr lang="en-US" sz="2000" dirty="0" smtClean="0">
                <a:latin typeface="Garamond"/>
                <a:cs typeface="Garamond"/>
              </a:rPr>
              <a:t>: </a:t>
            </a:r>
          </a:p>
          <a:p>
            <a:pPr marL="914400" lvl="2" indent="0">
              <a:buNone/>
            </a:pPr>
            <a:r>
              <a:rPr lang="en-US" dirty="0" smtClean="0">
                <a:latin typeface="Garamond"/>
                <a:cs typeface="Garamond"/>
              </a:rPr>
              <a:t>“</a:t>
            </a:r>
            <a:r>
              <a:rPr lang="en-US" dirty="0">
                <a:latin typeface="Garamond"/>
                <a:cs typeface="Garamond"/>
              </a:rPr>
              <a:t>57. Because of the extreme vulnerability of people like P, MIG and MEG, I believe that we should err on the side of caution in deciding what constitutes a deprivation of liberty in their case. </a:t>
            </a:r>
            <a:r>
              <a:rPr lang="en-US" u="sng" dirty="0">
                <a:latin typeface="Garamond"/>
                <a:cs typeface="Garamond"/>
              </a:rPr>
              <a:t>They need a periodic independent check on whether the arrangements made for them are in their best interests.</a:t>
            </a:r>
            <a:r>
              <a:rPr lang="en-US" dirty="0">
                <a:latin typeface="Garamond"/>
                <a:cs typeface="Garamond"/>
              </a:rPr>
              <a:t> </a:t>
            </a:r>
            <a:r>
              <a:rPr lang="en-US" dirty="0" smtClean="0">
                <a:latin typeface="Garamond"/>
                <a:cs typeface="Garamond"/>
              </a:rPr>
              <a:t>Such checks … </a:t>
            </a:r>
            <a:r>
              <a:rPr lang="en-US" u="sng" dirty="0" smtClean="0">
                <a:latin typeface="Garamond"/>
                <a:cs typeface="Garamond"/>
              </a:rPr>
              <a:t>are </a:t>
            </a:r>
            <a:r>
              <a:rPr lang="en-US" u="sng" dirty="0">
                <a:latin typeface="Garamond"/>
                <a:cs typeface="Garamond"/>
              </a:rPr>
              <a:t>a recognition of their equal dignity and status as human beings like the rest of us</a:t>
            </a:r>
            <a:r>
              <a:rPr lang="en-US" dirty="0">
                <a:latin typeface="Garamond"/>
                <a:cs typeface="Garamond"/>
              </a:rPr>
              <a:t>.</a:t>
            </a:r>
            <a:r>
              <a:rPr lang="en-US" dirty="0" smtClean="0">
                <a:latin typeface="Garamond"/>
                <a:cs typeface="Garamond"/>
              </a:rPr>
              <a:t>” </a:t>
            </a:r>
            <a:endParaRPr lang="en-GB" dirty="0" smtClean="0">
              <a:latin typeface="Garamond"/>
              <a:cs typeface="Garamond"/>
            </a:endParaRPr>
          </a:p>
          <a:p>
            <a:pPr marL="0" indent="0">
              <a:spcBef>
                <a:spcPts val="600"/>
              </a:spcBef>
              <a:buNone/>
            </a:pPr>
            <a:endParaRPr lang="en-GB" sz="900" dirty="0" smtClean="0">
              <a:latin typeface="Garamond"/>
              <a:cs typeface="Garamond"/>
            </a:endParaRPr>
          </a:p>
          <a:p>
            <a:pPr>
              <a:spcBef>
                <a:spcPts val="600"/>
              </a:spcBef>
            </a:pPr>
            <a:r>
              <a:rPr lang="en-GB" sz="1800" dirty="0" smtClean="0"/>
              <a:t>Long term: need to de-link safeguards from the prison paradigm of Article 5.</a:t>
            </a:r>
            <a:endParaRPr lang="en-GB" sz="1800" dirty="0"/>
          </a:p>
          <a:p>
            <a:pPr>
              <a:spcBef>
                <a:spcPts val="600"/>
              </a:spcBef>
            </a:pPr>
            <a:r>
              <a:rPr lang="en-US" sz="1800" dirty="0" smtClean="0"/>
              <a:t>Meanwhile, lessons from history = </a:t>
            </a:r>
          </a:p>
          <a:p>
            <a:pPr lvl="1"/>
            <a:r>
              <a:rPr lang="en-US" sz="1800" dirty="0" smtClean="0"/>
              <a:t>Be alive to the risk of social stigma</a:t>
            </a:r>
          </a:p>
          <a:p>
            <a:pPr lvl="1"/>
            <a:r>
              <a:rPr lang="en-US" sz="1800" dirty="0" smtClean="0"/>
              <a:t>Ensure Article 5 does not delay or inhibit the provision of care</a:t>
            </a:r>
          </a:p>
          <a:p>
            <a:pPr lvl="1"/>
            <a:r>
              <a:rPr lang="en-US" sz="1800" dirty="0" smtClean="0"/>
              <a:t>Do not rubber stamp!!</a:t>
            </a:r>
          </a:p>
          <a:p>
            <a:pPr marL="457200" lvl="1" indent="0">
              <a:buNone/>
            </a:pPr>
            <a:endParaRPr lang="en-GB" sz="900" dirty="0" smtClean="0"/>
          </a:p>
          <a:p>
            <a:pPr marL="914400" lvl="2" indent="0">
              <a:buNone/>
            </a:pPr>
            <a:r>
              <a:rPr lang="en-GB" sz="1800" dirty="0" smtClean="0"/>
              <a:t>“</a:t>
            </a:r>
            <a:r>
              <a:rPr lang="en-GB" sz="1800" dirty="0"/>
              <a:t>10 … Legal formalities may be seen as the antithesis of the normalisation which it is the object of both the Mental Health and the Mental Capacity Acts to achieve.” </a:t>
            </a:r>
            <a:endParaRPr lang="en-US" sz="1800" dirty="0"/>
          </a:p>
          <a:p>
            <a:pPr lvl="1"/>
            <a:endParaRPr lang="en-US" sz="1800" dirty="0" smtClean="0"/>
          </a:p>
        </p:txBody>
      </p:sp>
    </p:spTree>
    <p:extLst>
      <p:ext uri="{BB962C8B-B14F-4D97-AF65-F5344CB8AC3E}">
        <p14:creationId xmlns:p14="http://schemas.microsoft.com/office/powerpoint/2010/main" val="302735086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3701" y="892082"/>
            <a:ext cx="8408461" cy="1470025"/>
          </a:xfrm>
          <a:effectLst/>
        </p:spPr>
        <p:txBody>
          <a:bodyPr>
            <a:normAutofit fontScale="90000"/>
          </a:bodyPr>
          <a:lstStyle/>
          <a:p>
            <a:pPr marL="182880"/>
            <a:r>
              <a:rPr lang="en-US" sz="4800" dirty="0" smtClean="0"/>
              <a:t>The Nub of the Matter:</a:t>
            </a:r>
            <a:br>
              <a:rPr lang="en-US" sz="4800" dirty="0" smtClean="0"/>
            </a:br>
            <a:r>
              <a:rPr lang="en-US" sz="4800" dirty="0" smtClean="0"/>
              <a:t>Article 8 ECHR</a:t>
            </a:r>
            <a:endParaRPr lang="en-US" sz="4800" cap="small" dirty="0"/>
          </a:p>
        </p:txBody>
      </p:sp>
      <p:pic>
        <p:nvPicPr>
          <p:cNvPr id="4" name="Picture 4" descr="NEW 39ES_Logo_CMYK"/>
          <p:cNvPicPr>
            <a:picLocks noChangeAspect="1" noChangeArrowheads="1"/>
          </p:cNvPicPr>
          <p:nvPr/>
        </p:nvPicPr>
        <p:blipFill>
          <a:blip r:embed="rId3" cstate="print"/>
          <a:srcRect/>
          <a:stretch>
            <a:fillRect/>
          </a:stretch>
        </p:blipFill>
        <p:spPr bwMode="auto">
          <a:xfrm>
            <a:off x="3158449" y="5950941"/>
            <a:ext cx="2916237" cy="874712"/>
          </a:xfrm>
          <a:prstGeom prst="rect">
            <a:avLst/>
          </a:prstGeom>
          <a:noFill/>
        </p:spPr>
      </p:pic>
      <p:pic>
        <p:nvPicPr>
          <p:cNvPr id="5" name="Picture 7" descr="TUOM_4COL_TY_NEG_cropped_300"/>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0"/>
            <a:ext cx="1893635" cy="16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2142392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2" y="-122828"/>
            <a:ext cx="7770813" cy="1073382"/>
          </a:xfrm>
        </p:spPr>
        <p:txBody>
          <a:bodyPr/>
          <a:lstStyle/>
          <a:p>
            <a:pPr marL="0" indent="0">
              <a:lnSpc>
                <a:spcPct val="120000"/>
              </a:lnSpc>
              <a:spcBef>
                <a:spcPts val="0"/>
              </a:spcBef>
            </a:pPr>
            <a:r>
              <a:rPr lang="en-US" sz="3200" i="1" dirty="0"/>
              <a:t>London Borough of </a:t>
            </a:r>
            <a:r>
              <a:rPr lang="en-US" sz="3200" i="1" dirty="0" err="1"/>
              <a:t>Hillingdon</a:t>
            </a:r>
            <a:r>
              <a:rPr lang="en-US" sz="3200" i="1" dirty="0"/>
              <a:t> v </a:t>
            </a:r>
            <a:r>
              <a:rPr lang="en-US" sz="3200" i="1" dirty="0" err="1"/>
              <a:t>Neary</a:t>
            </a:r>
            <a:r>
              <a:rPr lang="en-US" sz="3200" i="1" dirty="0"/>
              <a:t> </a:t>
            </a:r>
            <a:r>
              <a:rPr lang="en-US" sz="3200" dirty="0" smtClean="0"/>
              <a:t>[</a:t>
            </a:r>
            <a:r>
              <a:rPr lang="en-US" sz="3200" dirty="0"/>
              <a:t>2011] EWHC 1377</a:t>
            </a:r>
          </a:p>
        </p:txBody>
      </p:sp>
      <p:sp>
        <p:nvSpPr>
          <p:cNvPr id="3" name="Content Placeholder 2"/>
          <p:cNvSpPr>
            <a:spLocks noGrp="1"/>
          </p:cNvSpPr>
          <p:nvPr>
            <p:ph idx="1"/>
          </p:nvPr>
        </p:nvSpPr>
        <p:spPr>
          <a:xfrm>
            <a:off x="685801" y="1310640"/>
            <a:ext cx="7922393" cy="5445760"/>
          </a:xfrm>
        </p:spPr>
        <p:txBody>
          <a:bodyPr>
            <a:noAutofit/>
          </a:bodyPr>
          <a:lstStyle/>
          <a:p>
            <a:pPr marL="0" indent="0">
              <a:spcBef>
                <a:spcPts val="0"/>
              </a:spcBef>
              <a:buNone/>
            </a:pPr>
            <a:endParaRPr lang="en-US" sz="1800" dirty="0" smtClean="0"/>
          </a:p>
          <a:p>
            <a:pPr marL="457200" lvl="1" indent="0">
              <a:spcBef>
                <a:spcPts val="0"/>
              </a:spcBef>
              <a:buNone/>
            </a:pPr>
            <a:r>
              <a:rPr lang="en-GB" sz="1800" dirty="0"/>
              <a:t>“… the issue that arises under </a:t>
            </a:r>
            <a:r>
              <a:rPr lang="en-GB" sz="1800" u="sng" dirty="0"/>
              <a:t>Article 8 represents the nub of the matter</a:t>
            </a:r>
            <a:r>
              <a:rPr lang="en-GB" sz="1800" dirty="0"/>
              <a:t>.  The principles surrounding the right to respect for family life are well understood. They do not owe their origins to the Mental Capacity Act 2005 or even, I would suggest, to the Human Rights Act 1998, and they </a:t>
            </a:r>
            <a:r>
              <a:rPr lang="en-GB" sz="1800" u="sng" dirty="0"/>
              <a:t>apply directly to cases where the legitimacy of removal of a person from a family is in question </a:t>
            </a:r>
            <a:r>
              <a:rPr lang="en-GB" sz="1800" dirty="0"/>
              <a:t>… </a:t>
            </a:r>
            <a:endParaRPr lang="en-GB" sz="1800" dirty="0" smtClean="0"/>
          </a:p>
          <a:p>
            <a:pPr marL="457200" lvl="1" indent="0">
              <a:spcBef>
                <a:spcPts val="0"/>
              </a:spcBef>
              <a:buNone/>
            </a:pPr>
            <a:endParaRPr lang="en-GB" sz="1800" dirty="0" smtClean="0"/>
          </a:p>
          <a:p>
            <a:pPr marL="457200" lvl="1" indent="0">
              <a:spcBef>
                <a:spcPts val="0"/>
              </a:spcBef>
              <a:buNone/>
            </a:pPr>
            <a:r>
              <a:rPr lang="en-GB" sz="1800" dirty="0" smtClean="0"/>
              <a:t>There </a:t>
            </a:r>
            <a:r>
              <a:rPr lang="en-GB" sz="1800" dirty="0"/>
              <a:t>will of course be cases where a grave breach of Article 5 overshadows consequences in terms of Article 8, but this will not always be so.  In the present case, it seems to me that </a:t>
            </a:r>
            <a:r>
              <a:rPr lang="en-GB" sz="1800" u="sng" dirty="0"/>
              <a:t>the real issue relates to Steven’s absence from his family home</a:t>
            </a:r>
            <a:r>
              <a:rPr lang="en-GB" sz="1800" dirty="0"/>
              <a:t>, rather than the deprivation of liberty to which he is to some degree or another necessarily subject wherever he </a:t>
            </a:r>
            <a:r>
              <a:rPr lang="en-GB" sz="1800" dirty="0" smtClean="0"/>
              <a:t>lives. </a:t>
            </a:r>
          </a:p>
          <a:p>
            <a:pPr marL="457200" lvl="1" indent="0">
              <a:spcBef>
                <a:spcPts val="0"/>
              </a:spcBef>
              <a:buNone/>
            </a:pPr>
            <a:endParaRPr lang="en-GB" sz="1800" dirty="0" smtClean="0"/>
          </a:p>
          <a:p>
            <a:pPr marL="457200" lvl="1" indent="0">
              <a:spcBef>
                <a:spcPts val="0"/>
              </a:spcBef>
              <a:buNone/>
            </a:pPr>
            <a:r>
              <a:rPr lang="en-GB" sz="1800" dirty="0" smtClean="0"/>
              <a:t>In saying this, </a:t>
            </a:r>
            <a:r>
              <a:rPr lang="en-US" sz="1800" dirty="0" smtClean="0"/>
              <a:t>I </a:t>
            </a:r>
            <a:r>
              <a:rPr lang="en-US" sz="1800" dirty="0"/>
              <a:t>do not imply that deprivation of liberty issues are unimportant in Steven’s case. But by viewing the case primarily through the prism of art 5 one risks repeating a central fallacy and conflating the </a:t>
            </a:r>
            <a:r>
              <a:rPr lang="en-US" sz="1800" u="sng" dirty="0"/>
              <a:t>secondary</a:t>
            </a:r>
            <a:r>
              <a:rPr lang="en-US" sz="1800" dirty="0"/>
              <a:t> question of whether a person is lawfully deprived of his liberty with </a:t>
            </a:r>
            <a:r>
              <a:rPr lang="en-US" sz="1800" u="sng" dirty="0"/>
              <a:t>the primary question of where he should be </a:t>
            </a:r>
            <a:r>
              <a:rPr lang="en-US" sz="1800" u="sng" dirty="0" smtClean="0"/>
              <a:t>living</a:t>
            </a:r>
            <a:r>
              <a:rPr lang="en-US" sz="1800" dirty="0" smtClean="0"/>
              <a:t>.</a:t>
            </a:r>
            <a:r>
              <a:rPr lang="en-GB" sz="1800" dirty="0" smtClean="0"/>
              <a:t>”</a:t>
            </a:r>
            <a:endParaRPr lang="en-GB" sz="1800" dirty="0"/>
          </a:p>
        </p:txBody>
      </p:sp>
    </p:spTree>
    <p:extLst>
      <p:ext uri="{BB962C8B-B14F-4D97-AF65-F5344CB8AC3E}">
        <p14:creationId xmlns:p14="http://schemas.microsoft.com/office/powerpoint/2010/main" val="139750460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8</a:t>
            </a:r>
            <a:endParaRPr lang="en-US" dirty="0"/>
          </a:p>
        </p:txBody>
      </p:sp>
      <p:sp>
        <p:nvSpPr>
          <p:cNvPr id="3" name="Content Placeholder 2"/>
          <p:cNvSpPr>
            <a:spLocks noGrp="1"/>
          </p:cNvSpPr>
          <p:nvPr>
            <p:ph idx="1"/>
          </p:nvPr>
        </p:nvSpPr>
        <p:spPr/>
        <p:txBody>
          <a:bodyPr/>
          <a:lstStyle/>
          <a:p>
            <a:pPr marL="0" indent="0" algn="just" fontAlgn="auto">
              <a:spcAft>
                <a:spcPts val="0"/>
              </a:spcAft>
              <a:buClr>
                <a:schemeClr val="accent3"/>
              </a:buClr>
              <a:buNone/>
              <a:defRPr/>
            </a:pPr>
            <a:r>
              <a:rPr lang="en-US" dirty="0"/>
              <a:t>1. Everyone has the </a:t>
            </a:r>
            <a:r>
              <a:rPr lang="en-US" u="sng" dirty="0"/>
              <a:t>right to respect </a:t>
            </a:r>
            <a:r>
              <a:rPr lang="en-US" dirty="0"/>
              <a:t>for his private and family life, his home and his correspondence.</a:t>
            </a:r>
          </a:p>
          <a:p>
            <a:pPr marL="0" indent="0" algn="just" fontAlgn="auto">
              <a:spcAft>
                <a:spcPts val="0"/>
              </a:spcAft>
              <a:buClr>
                <a:schemeClr val="accent3"/>
              </a:buClr>
              <a:buNone/>
              <a:defRPr/>
            </a:pPr>
            <a:r>
              <a:rPr lang="en-US" dirty="0"/>
              <a:t>2. There shall be </a:t>
            </a:r>
            <a:r>
              <a:rPr lang="en-US" u="sng" dirty="0"/>
              <a:t>no interference </a:t>
            </a:r>
            <a:r>
              <a:rPr lang="en-US" dirty="0"/>
              <a:t>by a public authority with the exercise of this right </a:t>
            </a:r>
            <a:r>
              <a:rPr lang="en-US" u="sng" dirty="0"/>
              <a:t>except</a:t>
            </a:r>
            <a:r>
              <a:rPr lang="en-US" dirty="0"/>
              <a:t> such as is in accordance with </a:t>
            </a:r>
            <a:r>
              <a:rPr lang="en-US" u="sng" dirty="0"/>
              <a:t>the law</a:t>
            </a:r>
            <a:r>
              <a:rPr lang="en-US" dirty="0"/>
              <a:t> and is </a:t>
            </a:r>
            <a:r>
              <a:rPr lang="en-US" u="sng" dirty="0"/>
              <a:t>necessary</a:t>
            </a:r>
            <a:r>
              <a:rPr lang="en-US" dirty="0"/>
              <a:t> in a democratic society in the interests of national security, public safety or the economic well-being of the country, for the prevention of disorder or crime, for the protection of health or morals, or for the protection of the rights and freedoms of others.</a:t>
            </a:r>
          </a:p>
        </p:txBody>
      </p:sp>
    </p:spTree>
    <p:extLst>
      <p:ext uri="{BB962C8B-B14F-4D97-AF65-F5344CB8AC3E}">
        <p14:creationId xmlns:p14="http://schemas.microsoft.com/office/powerpoint/2010/main" val="341045979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95" y="-73444"/>
            <a:ext cx="8546830" cy="1073382"/>
          </a:xfrm>
        </p:spPr>
        <p:txBody>
          <a:bodyPr/>
          <a:lstStyle/>
          <a:p>
            <a:r>
              <a:rPr lang="en-US" sz="3200" dirty="0" err="1" smtClean="0"/>
              <a:t>DoLS</a:t>
            </a:r>
            <a:r>
              <a:rPr lang="en-US" sz="3200" dirty="0" smtClean="0"/>
              <a:t> is not the Answer to Article 8</a:t>
            </a:r>
            <a:endParaRPr lang="en-US" sz="3200" dirty="0"/>
          </a:p>
        </p:txBody>
      </p:sp>
      <p:sp>
        <p:nvSpPr>
          <p:cNvPr id="3" name="Content Placeholder 2"/>
          <p:cNvSpPr>
            <a:spLocks noGrp="1"/>
          </p:cNvSpPr>
          <p:nvPr>
            <p:ph idx="1"/>
          </p:nvPr>
        </p:nvSpPr>
        <p:spPr>
          <a:xfrm>
            <a:off x="382995" y="1231458"/>
            <a:ext cx="8365412" cy="5626542"/>
          </a:xfrm>
        </p:spPr>
        <p:txBody>
          <a:bodyPr>
            <a:normAutofit fontScale="92500"/>
          </a:bodyPr>
          <a:lstStyle/>
          <a:p>
            <a:r>
              <a:rPr lang="en-US" dirty="0" smtClean="0"/>
              <a:t>DOLS is an article 5 procedure and cannot resolve article 8 disputes (</a:t>
            </a:r>
            <a:r>
              <a:rPr lang="en-US" dirty="0" err="1" smtClean="0"/>
              <a:t>eg</a:t>
            </a:r>
            <a:r>
              <a:rPr lang="en-US" dirty="0" smtClean="0"/>
              <a:t> as to residence or contact):</a:t>
            </a:r>
          </a:p>
          <a:p>
            <a:pPr marL="0" indent="0">
              <a:buNone/>
            </a:pPr>
            <a:endParaRPr lang="en-US" sz="1700" dirty="0" smtClean="0"/>
          </a:p>
          <a:p>
            <a:pPr lvl="1"/>
            <a:r>
              <a:rPr lang="en-US" dirty="0" smtClean="0"/>
              <a:t>DOH Briefing, ‘DOLS - the early picture’ (April 2010): other than as a very short-term measure, DOLS should not be relied on to manage </a:t>
            </a:r>
            <a:r>
              <a:rPr lang="en-US" u="sng" dirty="0" smtClean="0"/>
              <a:t>no</a:t>
            </a:r>
            <a:r>
              <a:rPr lang="en-US" dirty="0" smtClean="0"/>
              <a:t> contact cases. Go to Court of Protection.</a:t>
            </a:r>
          </a:p>
          <a:p>
            <a:pPr lvl="1"/>
            <a:r>
              <a:rPr lang="en-US" i="1" dirty="0" smtClean="0"/>
              <a:t>London </a:t>
            </a:r>
            <a:r>
              <a:rPr lang="en-US" i="1" dirty="0"/>
              <a:t>Borough of </a:t>
            </a:r>
            <a:r>
              <a:rPr lang="en-US" i="1" dirty="0" err="1"/>
              <a:t>Hillingdon</a:t>
            </a:r>
            <a:r>
              <a:rPr lang="en-US" i="1" dirty="0"/>
              <a:t> v </a:t>
            </a:r>
            <a:r>
              <a:rPr lang="en-US" i="1" dirty="0" err="1"/>
              <a:t>Neary</a:t>
            </a:r>
            <a:r>
              <a:rPr lang="en-US" i="1" dirty="0"/>
              <a:t> and others</a:t>
            </a:r>
            <a:r>
              <a:rPr lang="en-US" dirty="0"/>
              <a:t> [2011] EWHC 1377</a:t>
            </a:r>
            <a:r>
              <a:rPr lang="en-US" dirty="0" smtClean="0"/>
              <a:t>:</a:t>
            </a:r>
            <a:r>
              <a:rPr lang="en-US" i="1" dirty="0" smtClean="0"/>
              <a:t> </a:t>
            </a:r>
            <a:r>
              <a:rPr lang="en-US" i="1" dirty="0"/>
              <a:t>“</a:t>
            </a:r>
            <a:r>
              <a:rPr lang="en-US" dirty="0"/>
              <a:t>Significant welfare issues that cannot be resolved by discussion should be placed before the Court of </a:t>
            </a:r>
            <a:r>
              <a:rPr lang="en-US" dirty="0" smtClean="0"/>
              <a:t>Protection…”</a:t>
            </a:r>
          </a:p>
          <a:p>
            <a:pPr lvl="1"/>
            <a:r>
              <a:rPr lang="en-US" i="1" dirty="0" smtClean="0"/>
              <a:t>C v Blackburn with </a:t>
            </a:r>
            <a:r>
              <a:rPr lang="en-US" i="1" dirty="0" err="1" smtClean="0"/>
              <a:t>Darwen</a:t>
            </a:r>
            <a:r>
              <a:rPr lang="en-US" i="1" dirty="0" smtClean="0"/>
              <a:t> BC</a:t>
            </a:r>
            <a:r>
              <a:rPr lang="en-US" dirty="0" smtClean="0"/>
              <a:t> [2011] EWHC </a:t>
            </a:r>
            <a:r>
              <a:rPr lang="en-US" dirty="0"/>
              <a:t>3321</a:t>
            </a:r>
            <a:r>
              <a:rPr lang="en-US" dirty="0" smtClean="0"/>
              <a:t>: “…it </a:t>
            </a:r>
            <a:r>
              <a:rPr lang="en-US" dirty="0"/>
              <a:t>is not in my view appropriate for genuinely contested issues about the place of residence of a </a:t>
            </a:r>
            <a:r>
              <a:rPr lang="en-US" u="sng" dirty="0"/>
              <a:t>resisting</a:t>
            </a:r>
            <a:r>
              <a:rPr lang="en-US" dirty="0"/>
              <a:t> </a:t>
            </a:r>
            <a:r>
              <a:rPr lang="en-US" u="sng" dirty="0"/>
              <a:t>incapacitated</a:t>
            </a:r>
            <a:r>
              <a:rPr lang="en-US" dirty="0"/>
              <a:t> person to be determined either under the guardianship regime </a:t>
            </a:r>
            <a:r>
              <a:rPr lang="en-US" u="sng" dirty="0"/>
              <a:t>or by means of a standard </a:t>
            </a:r>
            <a:r>
              <a:rPr lang="en-US" u="sng" dirty="0" err="1"/>
              <a:t>authorisation</a:t>
            </a:r>
            <a:r>
              <a:rPr lang="en-US" u="sng" dirty="0"/>
              <a:t> </a:t>
            </a:r>
            <a:r>
              <a:rPr lang="en-US" dirty="0"/>
              <a:t>under the DOLS regime</a:t>
            </a:r>
            <a:r>
              <a:rPr lang="en-US" dirty="0" smtClean="0"/>
              <a:t>.” Go to Court of Protection.</a:t>
            </a:r>
          </a:p>
          <a:p>
            <a:pPr marL="0" indent="0">
              <a:buNone/>
            </a:pPr>
            <a:r>
              <a:rPr lang="en-US" dirty="0" smtClean="0"/>
              <a:t> </a:t>
            </a:r>
            <a:endParaRPr lang="en-GB" i="1" dirty="0" smtClean="0"/>
          </a:p>
          <a:p>
            <a:endParaRPr lang="en-US" dirty="0"/>
          </a:p>
        </p:txBody>
      </p:sp>
    </p:spTree>
    <p:extLst>
      <p:ext uri="{BB962C8B-B14F-4D97-AF65-F5344CB8AC3E}">
        <p14:creationId xmlns:p14="http://schemas.microsoft.com/office/powerpoint/2010/main" val="104176415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Substantive Protection</a:t>
            </a:r>
            <a:endParaRPr lang="en-US" dirty="0"/>
          </a:p>
        </p:txBody>
      </p:sp>
      <p:sp>
        <p:nvSpPr>
          <p:cNvPr id="3" name="Content Placeholder 2"/>
          <p:cNvSpPr>
            <a:spLocks noGrp="1"/>
          </p:cNvSpPr>
          <p:nvPr>
            <p:ph idx="1"/>
          </p:nvPr>
        </p:nvSpPr>
        <p:spPr>
          <a:xfrm>
            <a:off x="685801" y="1231457"/>
            <a:ext cx="7770813" cy="5626543"/>
          </a:xfrm>
        </p:spPr>
        <p:txBody>
          <a:bodyPr>
            <a:normAutofit/>
          </a:bodyPr>
          <a:lstStyle/>
          <a:p>
            <a:pPr marL="0" indent="0">
              <a:spcBef>
                <a:spcPts val="600"/>
              </a:spcBef>
              <a:buNone/>
            </a:pPr>
            <a:r>
              <a:rPr lang="en-US" dirty="0" smtClean="0"/>
              <a:t>Lester et al, </a:t>
            </a:r>
            <a:r>
              <a:rPr lang="en-US" i="1" dirty="0" smtClean="0"/>
              <a:t>Human Rights Law and Practice </a:t>
            </a:r>
            <a:r>
              <a:rPr lang="en-US" dirty="0" smtClean="0"/>
              <a:t>(2009) </a:t>
            </a:r>
            <a:r>
              <a:rPr lang="en-US" dirty="0" err="1" smtClean="0"/>
              <a:t>para</a:t>
            </a:r>
            <a:r>
              <a:rPr lang="en-US" dirty="0" smtClean="0"/>
              <a:t> 3.10:</a:t>
            </a:r>
          </a:p>
          <a:p>
            <a:pPr marL="0" indent="0">
              <a:spcBef>
                <a:spcPts val="600"/>
              </a:spcBef>
              <a:buNone/>
            </a:pPr>
            <a:endParaRPr lang="en-US" dirty="0" smtClean="0"/>
          </a:p>
          <a:p>
            <a:pPr>
              <a:spcBef>
                <a:spcPts val="600"/>
              </a:spcBef>
              <a:buFont typeface="+mj-lt"/>
              <a:buAutoNum type="arabicPeriod"/>
            </a:pPr>
            <a:r>
              <a:rPr lang="en-US" dirty="0" smtClean="0"/>
              <a:t>The </a:t>
            </a:r>
            <a:r>
              <a:rPr lang="en-US" dirty="0"/>
              <a:t>objective must be sufficiently important to justify limiting a fundamental right;</a:t>
            </a:r>
            <a:endParaRPr lang="en-GB" dirty="0"/>
          </a:p>
          <a:p>
            <a:pPr>
              <a:spcBef>
                <a:spcPts val="600"/>
              </a:spcBef>
              <a:buFont typeface="+mj-lt"/>
              <a:buAutoNum type="arabicPeriod"/>
            </a:pPr>
            <a:r>
              <a:rPr lang="en-US" dirty="0"/>
              <a:t>The measures designed to meet the objective must be rationally connected to that objective - they must not be arbitrary, unfair or based on irrational considerations;</a:t>
            </a:r>
            <a:endParaRPr lang="en-GB" dirty="0"/>
          </a:p>
          <a:p>
            <a:pPr>
              <a:spcBef>
                <a:spcPts val="600"/>
              </a:spcBef>
              <a:buFont typeface="+mj-lt"/>
              <a:buAutoNum type="arabicPeriod"/>
            </a:pPr>
            <a:r>
              <a:rPr lang="en-US" dirty="0"/>
              <a:t>The means used to impair the right or freedom must be no more than is necessary to accomplish the legitimate objective - the more severe the detrimental effects of a measure, the more important the objective must be if the measure is to be justified in a democratic society</a:t>
            </a:r>
            <a:r>
              <a:rPr lang="en-US" dirty="0" smtClean="0"/>
              <a:t>.</a:t>
            </a:r>
            <a:endParaRPr lang="en-GB" dirty="0"/>
          </a:p>
        </p:txBody>
      </p:sp>
    </p:spTree>
    <p:extLst>
      <p:ext uri="{BB962C8B-B14F-4D97-AF65-F5344CB8AC3E}">
        <p14:creationId xmlns:p14="http://schemas.microsoft.com/office/powerpoint/2010/main" val="36304323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523" y="-113756"/>
            <a:ext cx="8506516" cy="1073382"/>
          </a:xfrm>
        </p:spPr>
        <p:txBody>
          <a:bodyPr/>
          <a:lstStyle/>
          <a:p>
            <a:r>
              <a:rPr lang="en-US" sz="3200" u="none" dirty="0" smtClean="0"/>
              <a:t>Interface: Article 8 and Best Interests?</a:t>
            </a:r>
            <a:endParaRPr lang="en-US" sz="3200" dirty="0"/>
          </a:p>
        </p:txBody>
      </p:sp>
      <p:sp>
        <p:nvSpPr>
          <p:cNvPr id="3" name="Content Placeholder 2"/>
          <p:cNvSpPr>
            <a:spLocks noGrp="1"/>
          </p:cNvSpPr>
          <p:nvPr>
            <p:ph idx="1"/>
          </p:nvPr>
        </p:nvSpPr>
        <p:spPr>
          <a:xfrm>
            <a:off x="498918" y="1231458"/>
            <a:ext cx="8194356" cy="5626542"/>
          </a:xfrm>
        </p:spPr>
        <p:txBody>
          <a:bodyPr>
            <a:normAutofit lnSpcReduction="10000"/>
          </a:bodyPr>
          <a:lstStyle/>
          <a:p>
            <a:pPr marL="0" indent="0">
              <a:buNone/>
            </a:pPr>
            <a:r>
              <a:rPr lang="en-US" sz="2000" i="1" dirty="0"/>
              <a:t>Re Connor</a:t>
            </a:r>
            <a:r>
              <a:rPr lang="en-US" sz="2000" dirty="0"/>
              <a:t> [2004] NICA 45, [29</a:t>
            </a:r>
            <a:r>
              <a:rPr lang="en-US" sz="2000" dirty="0" smtClean="0"/>
              <a:t>]: </a:t>
            </a:r>
          </a:p>
          <a:p>
            <a:r>
              <a:rPr lang="en-US" sz="2000" dirty="0" smtClean="0"/>
              <a:t>Whether </a:t>
            </a:r>
            <a:r>
              <a:rPr lang="en-US" sz="2000" dirty="0"/>
              <a:t>the interference can be justified involves an approach which is quite different from a best interests </a:t>
            </a:r>
            <a:r>
              <a:rPr lang="en-US" sz="2000" dirty="0" smtClean="0"/>
              <a:t>assessment</a:t>
            </a:r>
            <a:r>
              <a:rPr lang="en-US" sz="2000" dirty="0"/>
              <a:t>.</a:t>
            </a:r>
          </a:p>
          <a:p>
            <a:pPr marL="0" indent="0">
              <a:buNone/>
            </a:pPr>
            <a:r>
              <a:rPr lang="en-US" sz="2000" i="1" dirty="0" smtClean="0"/>
              <a:t>K </a:t>
            </a:r>
            <a:r>
              <a:rPr lang="en-US" sz="2000" i="1" dirty="0"/>
              <a:t>v LBX </a:t>
            </a:r>
            <a:r>
              <a:rPr lang="en-US" sz="2000" dirty="0"/>
              <a:t>[2012] EWCA </a:t>
            </a:r>
            <a:r>
              <a:rPr lang="en-US" sz="2000" dirty="0" err="1"/>
              <a:t>Civ</a:t>
            </a:r>
            <a:r>
              <a:rPr lang="en-US" sz="2000" dirty="0"/>
              <a:t> </a:t>
            </a:r>
            <a:r>
              <a:rPr lang="en-US" sz="2000" dirty="0" smtClean="0"/>
              <a:t>79: </a:t>
            </a:r>
          </a:p>
          <a:p>
            <a:r>
              <a:rPr lang="en-GB" sz="2000" dirty="0" smtClean="0"/>
              <a:t>The </a:t>
            </a:r>
            <a:r>
              <a:rPr lang="en-GB" sz="2000" dirty="0"/>
              <a:t>right approach under the MCA 2005 </a:t>
            </a:r>
            <a:r>
              <a:rPr lang="en-GB" sz="2000" dirty="0" smtClean="0"/>
              <a:t>is to </a:t>
            </a:r>
            <a:r>
              <a:rPr lang="en-GB" sz="2000" dirty="0"/>
              <a:t>“ascertain the best interests of the incapacitated adult on the application of the section 4 checklist</a:t>
            </a:r>
            <a:r>
              <a:rPr lang="en-GB" sz="2000" dirty="0" smtClean="0"/>
              <a:t>. </a:t>
            </a:r>
            <a:r>
              <a:rPr lang="en-GB" sz="2000" dirty="0"/>
              <a:t>The judge should </a:t>
            </a:r>
            <a:r>
              <a:rPr lang="en-GB" sz="2000" u="sng" dirty="0"/>
              <a:t>then</a:t>
            </a:r>
            <a:r>
              <a:rPr lang="en-GB" sz="2000" dirty="0"/>
              <a:t> ask whether the resulting conclusion amounts to a violation of Article 8 rights and whether that violation is nonetheless necessary and proportionate.” </a:t>
            </a:r>
            <a:endParaRPr lang="en-GB" sz="2000" dirty="0" smtClean="0"/>
          </a:p>
          <a:p>
            <a:pPr marL="0" indent="0">
              <a:buNone/>
            </a:pPr>
            <a:r>
              <a:rPr lang="en-GB" sz="2000" i="1" dirty="0" smtClean="0"/>
              <a:t>Westminster City Council v Manuela Sykes </a:t>
            </a:r>
            <a:r>
              <a:rPr lang="en-GB" sz="2000" dirty="0" smtClean="0"/>
              <a:t>[2014] EWHC B9:</a:t>
            </a:r>
          </a:p>
          <a:p>
            <a:r>
              <a:rPr lang="en-GB" sz="2000" dirty="0" smtClean="0"/>
              <a:t>“Once </a:t>
            </a:r>
            <a:r>
              <a:rPr lang="en-GB" sz="2000" dirty="0"/>
              <a:t>this court has completed its analysis of Ms S’s best interests under the MCA, it must satisfy itself that any infringement of her Article 5 </a:t>
            </a:r>
            <a:r>
              <a:rPr lang="en-GB" sz="2000" dirty="0" smtClean="0"/>
              <a:t>and /</a:t>
            </a:r>
            <a:r>
              <a:rPr lang="en-GB" sz="2000" dirty="0"/>
              <a:t>or Article 8 rights which arises from its (provisional) conclusion is necessary and </a:t>
            </a:r>
            <a:r>
              <a:rPr lang="en-GB" sz="2000" dirty="0" smtClean="0"/>
              <a:t>proportionate”.</a:t>
            </a:r>
            <a:endParaRPr lang="en-GB" sz="2000" dirty="0"/>
          </a:p>
        </p:txBody>
      </p:sp>
    </p:spTree>
    <p:extLst>
      <p:ext uri="{BB962C8B-B14F-4D97-AF65-F5344CB8AC3E}">
        <p14:creationId xmlns:p14="http://schemas.microsoft.com/office/powerpoint/2010/main" val="95762384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Substantive Protection</a:t>
            </a:r>
            <a:endParaRPr lang="en-US" dirty="0"/>
          </a:p>
        </p:txBody>
      </p:sp>
      <p:sp>
        <p:nvSpPr>
          <p:cNvPr id="3" name="Content Placeholder 2"/>
          <p:cNvSpPr>
            <a:spLocks noGrp="1"/>
          </p:cNvSpPr>
          <p:nvPr>
            <p:ph idx="1"/>
          </p:nvPr>
        </p:nvSpPr>
        <p:spPr>
          <a:xfrm>
            <a:off x="685801" y="1231457"/>
            <a:ext cx="7770813" cy="5626543"/>
          </a:xfrm>
        </p:spPr>
        <p:txBody>
          <a:bodyPr>
            <a:normAutofit/>
          </a:bodyPr>
          <a:lstStyle/>
          <a:p>
            <a:pPr>
              <a:spcBef>
                <a:spcPts val="600"/>
              </a:spcBef>
            </a:pPr>
            <a:r>
              <a:rPr lang="en-GB" dirty="0" smtClean="0"/>
              <a:t>Adds an emotional dimension to MCA s.4 best interests checklist: </a:t>
            </a:r>
            <a:r>
              <a:rPr lang="en-US" i="1" dirty="0" smtClean="0"/>
              <a:t>FP </a:t>
            </a:r>
            <a:r>
              <a:rPr lang="en-US" i="1" dirty="0"/>
              <a:t>v GM and a Local Health Board </a:t>
            </a:r>
            <a:r>
              <a:rPr lang="en-US" dirty="0"/>
              <a:t>[2011] </a:t>
            </a:r>
            <a:r>
              <a:rPr lang="en-US" dirty="0" smtClean="0"/>
              <a:t>EWHC 2778. </a:t>
            </a:r>
            <a:endParaRPr lang="en-US" dirty="0"/>
          </a:p>
          <a:p>
            <a:r>
              <a:rPr lang="en-US" dirty="0" smtClean="0"/>
              <a:t>Requires </a:t>
            </a:r>
            <a:r>
              <a:rPr lang="en-US" dirty="0"/>
              <a:t>public </a:t>
            </a:r>
            <a:r>
              <a:rPr lang="en-US" dirty="0" smtClean="0"/>
              <a:t>care to be of better quality then private care, welfare being the paramount consideration? </a:t>
            </a:r>
            <a:r>
              <a:rPr lang="en-US" i="1" dirty="0" smtClean="0"/>
              <a:t>Re S (</a:t>
            </a:r>
            <a:r>
              <a:rPr lang="en-US" i="1" dirty="0"/>
              <a:t>adult patient) (inherent jurisdiction: family life) </a:t>
            </a:r>
            <a:r>
              <a:rPr lang="en-US" dirty="0"/>
              <a:t>[2002] EWHC 2278 (</a:t>
            </a:r>
            <a:r>
              <a:rPr lang="en-US" dirty="0" err="1"/>
              <a:t>Fam</a:t>
            </a:r>
            <a:r>
              <a:rPr lang="en-US" dirty="0" smtClean="0"/>
              <a:t>). But note </a:t>
            </a:r>
            <a:r>
              <a:rPr lang="en-US" i="1" dirty="0" smtClean="0"/>
              <a:t>K v LBX</a:t>
            </a:r>
            <a:r>
              <a:rPr lang="en-US" dirty="0" smtClean="0"/>
              <a:t> [2012] EWCA </a:t>
            </a:r>
            <a:r>
              <a:rPr lang="en-US" dirty="0" err="1" smtClean="0"/>
              <a:t>Civ</a:t>
            </a:r>
            <a:r>
              <a:rPr lang="en-US" dirty="0" smtClean="0"/>
              <a:t> 79. </a:t>
            </a:r>
          </a:p>
          <a:p>
            <a:r>
              <a:rPr lang="en-US" dirty="0" smtClean="0"/>
              <a:t>Guards against undue delay, </a:t>
            </a:r>
            <a:r>
              <a:rPr lang="en-US" dirty="0" err="1" smtClean="0"/>
              <a:t>eg</a:t>
            </a:r>
            <a:r>
              <a:rPr lang="en-US" dirty="0" smtClean="0"/>
              <a:t> in assessing capacity: </a:t>
            </a:r>
            <a:r>
              <a:rPr lang="en-US" i="1" dirty="0" smtClean="0"/>
              <a:t>City </a:t>
            </a:r>
            <a:r>
              <a:rPr lang="en-US" i="1" dirty="0"/>
              <a:t>of Sunderland v MM </a:t>
            </a:r>
            <a:r>
              <a:rPr lang="en-US" dirty="0"/>
              <a:t>[2009] COPLR Con </a:t>
            </a:r>
            <a:r>
              <a:rPr lang="en-US" dirty="0" err="1"/>
              <a:t>Vol</a:t>
            </a:r>
            <a:r>
              <a:rPr lang="en-US" dirty="0"/>
              <a:t> </a:t>
            </a:r>
            <a:r>
              <a:rPr lang="en-US" dirty="0" smtClean="0"/>
              <a:t>881.</a:t>
            </a:r>
          </a:p>
          <a:p>
            <a:r>
              <a:rPr lang="en-US" dirty="0"/>
              <a:t>Reinforces right of access to the court.</a:t>
            </a:r>
          </a:p>
          <a:p>
            <a:r>
              <a:rPr lang="en-US" dirty="0" smtClean="0"/>
              <a:t>Promotes personal contact between person and </a:t>
            </a:r>
            <a:r>
              <a:rPr lang="en-US" dirty="0"/>
              <a:t>court</a:t>
            </a:r>
            <a:r>
              <a:rPr lang="en-US" dirty="0" smtClean="0"/>
              <a:t>: </a:t>
            </a:r>
            <a:r>
              <a:rPr lang="en-US" i="1" dirty="0"/>
              <a:t>X and Y v Croatia </a:t>
            </a:r>
            <a:r>
              <a:rPr lang="en-US" dirty="0" smtClean="0"/>
              <a:t>(app no. 5193/09, 2011).</a:t>
            </a:r>
          </a:p>
          <a:p>
            <a:endParaRPr lang="en-US" dirty="0" smtClean="0"/>
          </a:p>
        </p:txBody>
      </p:sp>
    </p:spTree>
    <p:extLst>
      <p:ext uri="{BB962C8B-B14F-4D97-AF65-F5344CB8AC3E}">
        <p14:creationId xmlns:p14="http://schemas.microsoft.com/office/powerpoint/2010/main" val="147980071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Procedural Protection</a:t>
            </a:r>
            <a:endParaRPr lang="en-US" dirty="0"/>
          </a:p>
        </p:txBody>
      </p:sp>
      <p:sp>
        <p:nvSpPr>
          <p:cNvPr id="3" name="Content Placeholder 2"/>
          <p:cNvSpPr>
            <a:spLocks noGrp="1"/>
          </p:cNvSpPr>
          <p:nvPr>
            <p:ph idx="1"/>
          </p:nvPr>
        </p:nvSpPr>
        <p:spPr>
          <a:xfrm>
            <a:off x="685801" y="1231457"/>
            <a:ext cx="7770813" cy="5258699"/>
          </a:xfrm>
        </p:spPr>
        <p:txBody>
          <a:bodyPr>
            <a:normAutofit lnSpcReduction="10000"/>
          </a:bodyPr>
          <a:lstStyle/>
          <a:p>
            <a:r>
              <a:rPr lang="en-GB" dirty="0"/>
              <a:t>Consider the views of those interested in P’s welfare so far as this is practicable and appropriate: MCA s.4(7). </a:t>
            </a:r>
          </a:p>
          <a:p>
            <a:pPr lvl="0"/>
            <a:r>
              <a:rPr lang="en-US" i="1" dirty="0" smtClean="0"/>
              <a:t>G </a:t>
            </a:r>
            <a:r>
              <a:rPr lang="en-US" i="1" dirty="0"/>
              <a:t>v E, Manchester City Council and F</a:t>
            </a:r>
            <a:r>
              <a:rPr lang="en-US" dirty="0"/>
              <a:t> [2010] EWHC 621:</a:t>
            </a:r>
            <a:endParaRPr lang="en-GB" dirty="0"/>
          </a:p>
          <a:p>
            <a:pPr marL="914400" lvl="2" indent="0">
              <a:buNone/>
            </a:pPr>
            <a:r>
              <a:rPr lang="en-US" dirty="0"/>
              <a:t>“88… Article 8 gives the families of such adults (and by “families” I include relationships between such adults and long-term foster </a:t>
            </a:r>
            <a:r>
              <a:rPr lang="en-US" dirty="0" err="1"/>
              <a:t>carers</a:t>
            </a:r>
            <a:r>
              <a:rPr lang="en-US" dirty="0"/>
              <a:t>) not only substantive protection against any inappropriate interference with their family life but also </a:t>
            </a:r>
            <a:r>
              <a:rPr lang="en-US" u="sng" dirty="0"/>
              <a:t>procedural safeguards including the involvement of the </a:t>
            </a:r>
            <a:r>
              <a:rPr lang="en-US" u="sng" dirty="0" err="1"/>
              <a:t>carers</a:t>
            </a:r>
            <a:r>
              <a:rPr lang="en-US" u="sng" dirty="0"/>
              <a:t> in the decision-making process, seen as a whole, to a degree sufficient to provide them with the requisite protection of the families' interests</a:t>
            </a:r>
            <a:r>
              <a:rPr lang="en-US" dirty="0"/>
              <a:t>. If they have not, there will have been a failure to respect the family life of the incapacitated adult (and of course the </a:t>
            </a:r>
            <a:r>
              <a:rPr lang="en-US" dirty="0" err="1"/>
              <a:t>carer</a:t>
            </a:r>
            <a:r>
              <a:rPr lang="en-US" dirty="0"/>
              <a:t>.</a:t>
            </a:r>
            <a:r>
              <a:rPr lang="en-US" dirty="0" smtClean="0"/>
              <a:t>)”</a:t>
            </a:r>
            <a:endParaRPr lang="en-GB" dirty="0"/>
          </a:p>
          <a:p>
            <a:pPr lvl="0"/>
            <a:r>
              <a:rPr lang="en-GB" dirty="0" smtClean="0"/>
              <a:t>This </a:t>
            </a:r>
            <a:r>
              <a:rPr lang="en-US" dirty="0" smtClean="0"/>
              <a:t>reinforces </a:t>
            </a:r>
            <a:r>
              <a:rPr lang="en-US" dirty="0"/>
              <a:t>the procedural dignity afforded to P’s family members </a:t>
            </a:r>
            <a:r>
              <a:rPr lang="en-US" dirty="0" smtClean="0"/>
              <a:t>whose </a:t>
            </a:r>
            <a:r>
              <a:rPr lang="en-US" dirty="0"/>
              <a:t>Article 8 rights are </a:t>
            </a:r>
            <a:r>
              <a:rPr lang="en-US" dirty="0" smtClean="0"/>
              <a:t>also being </a:t>
            </a:r>
            <a:r>
              <a:rPr lang="en-US" dirty="0"/>
              <a:t>interfered with. </a:t>
            </a:r>
            <a:endParaRPr lang="en-US" dirty="0" smtClean="0"/>
          </a:p>
          <a:p>
            <a:endParaRPr lang="en-GB" dirty="0"/>
          </a:p>
          <a:p>
            <a:endParaRPr lang="en-US" dirty="0"/>
          </a:p>
          <a:p>
            <a:endParaRPr lang="en-US" dirty="0"/>
          </a:p>
        </p:txBody>
      </p:sp>
    </p:spTree>
    <p:extLst>
      <p:ext uri="{BB962C8B-B14F-4D97-AF65-F5344CB8AC3E}">
        <p14:creationId xmlns:p14="http://schemas.microsoft.com/office/powerpoint/2010/main" val="373620259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accordance with the law”</a:t>
            </a:r>
            <a:endParaRPr lang="en-US" dirty="0"/>
          </a:p>
        </p:txBody>
      </p:sp>
      <p:sp>
        <p:nvSpPr>
          <p:cNvPr id="3" name="Content Placeholder 2"/>
          <p:cNvSpPr>
            <a:spLocks noGrp="1"/>
          </p:cNvSpPr>
          <p:nvPr>
            <p:ph idx="1"/>
          </p:nvPr>
        </p:nvSpPr>
        <p:spPr>
          <a:xfrm>
            <a:off x="416561" y="1231458"/>
            <a:ext cx="8321040" cy="5697662"/>
          </a:xfrm>
        </p:spPr>
        <p:txBody>
          <a:bodyPr>
            <a:normAutofit fontScale="85000" lnSpcReduction="20000"/>
          </a:bodyPr>
          <a:lstStyle/>
          <a:p>
            <a:pPr marL="0" indent="0">
              <a:lnSpc>
                <a:spcPct val="120000"/>
              </a:lnSpc>
              <a:spcBef>
                <a:spcPts val="0"/>
              </a:spcBef>
              <a:buNone/>
            </a:pPr>
            <a:r>
              <a:rPr lang="en-US" sz="2900" i="1" dirty="0" smtClean="0"/>
              <a:t>J Council v GU and others</a:t>
            </a:r>
            <a:r>
              <a:rPr lang="en-US" sz="2900" dirty="0" smtClean="0"/>
              <a:t> [2012] EWHC 3531</a:t>
            </a:r>
          </a:p>
          <a:p>
            <a:pPr marL="0" indent="0">
              <a:lnSpc>
                <a:spcPct val="120000"/>
              </a:lnSpc>
              <a:spcBef>
                <a:spcPts val="0"/>
              </a:spcBef>
              <a:buNone/>
            </a:pPr>
            <a:endParaRPr lang="en-US" dirty="0" smtClean="0"/>
          </a:p>
          <a:p>
            <a:pPr>
              <a:lnSpc>
                <a:spcPct val="120000"/>
              </a:lnSpc>
              <a:spcBef>
                <a:spcPts val="0"/>
              </a:spcBef>
            </a:pPr>
            <a:r>
              <a:rPr lang="en-US" dirty="0" smtClean="0"/>
              <a:t>“George” had </a:t>
            </a:r>
            <a:r>
              <a:rPr lang="en-US" dirty="0" err="1" smtClean="0"/>
              <a:t>paedophilia</a:t>
            </a:r>
            <a:r>
              <a:rPr lang="en-US" dirty="0" smtClean="0"/>
              <a:t> which manifested itself through compulsive letter writing about child sex fantasies.</a:t>
            </a:r>
          </a:p>
          <a:p>
            <a:pPr marL="0" indent="0">
              <a:lnSpc>
                <a:spcPct val="120000"/>
              </a:lnSpc>
              <a:spcBef>
                <a:spcPts val="0"/>
              </a:spcBef>
              <a:buNone/>
            </a:pPr>
            <a:r>
              <a:rPr lang="en-US" sz="900" dirty="0" smtClean="0"/>
              <a:t> </a:t>
            </a:r>
            <a:endParaRPr lang="en-US" sz="1300" dirty="0" smtClean="0"/>
          </a:p>
          <a:p>
            <a:pPr>
              <a:lnSpc>
                <a:spcPct val="120000"/>
              </a:lnSpc>
              <a:spcBef>
                <a:spcPts val="0"/>
              </a:spcBef>
            </a:pPr>
            <a:r>
              <a:rPr lang="en-US" dirty="0" smtClean="0"/>
              <a:t>In private care home where he was strip-searched, and had his correspondence and telephone conversations monitored.</a:t>
            </a:r>
          </a:p>
          <a:p>
            <a:pPr marL="0" indent="0">
              <a:lnSpc>
                <a:spcPct val="120000"/>
              </a:lnSpc>
              <a:spcBef>
                <a:spcPts val="0"/>
              </a:spcBef>
              <a:buNone/>
            </a:pPr>
            <a:r>
              <a:rPr lang="en-US" sz="900" dirty="0" smtClean="0"/>
              <a:t> </a:t>
            </a:r>
            <a:endParaRPr lang="en-US" sz="1300" dirty="0" smtClean="0"/>
          </a:p>
          <a:p>
            <a:pPr marL="0" indent="0">
              <a:lnSpc>
                <a:spcPct val="120000"/>
              </a:lnSpc>
              <a:spcBef>
                <a:spcPts val="0"/>
              </a:spcBef>
              <a:buNone/>
            </a:pPr>
            <a:r>
              <a:rPr lang="en-US" dirty="0" smtClean="0"/>
              <a:t>Were these Article 8 interferences “in accordance with the law”?</a:t>
            </a:r>
          </a:p>
          <a:p>
            <a:pPr marL="457200" lvl="1" indent="0">
              <a:lnSpc>
                <a:spcPct val="120000"/>
              </a:lnSpc>
              <a:spcBef>
                <a:spcPts val="0"/>
              </a:spcBef>
              <a:buNone/>
            </a:pPr>
            <a:r>
              <a:rPr lang="en-US" sz="900" dirty="0" smtClean="0"/>
              <a:t> </a:t>
            </a:r>
            <a:endParaRPr lang="en-US" sz="1300" dirty="0" smtClean="0"/>
          </a:p>
          <a:p>
            <a:pPr marL="457200" lvl="1" indent="0">
              <a:lnSpc>
                <a:spcPct val="120000"/>
              </a:lnSpc>
              <a:spcBef>
                <a:spcPts val="0"/>
              </a:spcBef>
              <a:buNone/>
            </a:pPr>
            <a:r>
              <a:rPr lang="en-US" dirty="0" smtClean="0"/>
              <a:t>“</a:t>
            </a:r>
            <a:r>
              <a:rPr lang="en-US" dirty="0"/>
              <a:t>... not every case where there is some interference with Art 8 rights in the context of a deprivation of liberty </a:t>
            </a:r>
            <a:r>
              <a:rPr lang="en-US" dirty="0" err="1"/>
              <a:t>authorised</a:t>
            </a:r>
            <a:r>
              <a:rPr lang="en-US" dirty="0"/>
              <a:t> under the 2005 Act needs to have in place </a:t>
            </a:r>
            <a:r>
              <a:rPr lang="en-US" u="sng" dirty="0"/>
              <a:t>detailed policies with oversight by a public </a:t>
            </a:r>
            <a:r>
              <a:rPr lang="en-US" u="sng" dirty="0" smtClean="0"/>
              <a:t>authority</a:t>
            </a:r>
            <a:r>
              <a:rPr lang="en-US" dirty="0" smtClean="0"/>
              <a:t>… But </a:t>
            </a:r>
            <a:r>
              <a:rPr lang="en-US" dirty="0"/>
              <a:t>where there is going to be a long-term restrictive regime accompanied by invasive monitoring of the kind with which I am concerned, it seems to me that </a:t>
            </a:r>
            <a:r>
              <a:rPr lang="en-US" u="sng" dirty="0"/>
              <a:t>policies overseen by the applicable NHS Trust and the CQC</a:t>
            </a:r>
            <a:r>
              <a:rPr lang="en-US" dirty="0"/>
              <a:t> akin to those which have been agreed here are likely to be necessary if serious doubts as to Article 8 compliance are to be avoided.</a:t>
            </a:r>
          </a:p>
          <a:p>
            <a:pPr marL="457200" lvl="1" indent="0">
              <a:lnSpc>
                <a:spcPct val="120000"/>
              </a:lnSpc>
              <a:spcBef>
                <a:spcPts val="0"/>
              </a:spcBef>
              <a:buNone/>
            </a:pPr>
            <a:endParaRPr lang="en-US" dirty="0" smtClean="0"/>
          </a:p>
          <a:p>
            <a:pPr marL="0" indent="0">
              <a:lnSpc>
                <a:spcPct val="120000"/>
              </a:lnSpc>
              <a:spcBef>
                <a:spcPts val="0"/>
              </a:spcBef>
              <a:buNone/>
            </a:pPr>
            <a:r>
              <a:rPr lang="en-US" dirty="0" smtClean="0"/>
              <a:t>52-page policy document written to address the issues.</a:t>
            </a:r>
          </a:p>
        </p:txBody>
      </p:sp>
    </p:spTree>
    <p:extLst>
      <p:ext uri="{BB962C8B-B14F-4D97-AF65-F5344CB8AC3E}">
        <p14:creationId xmlns:p14="http://schemas.microsoft.com/office/powerpoint/2010/main" val="20227823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marL="182880" fontAlgn="auto">
              <a:spcAft>
                <a:spcPts val="0"/>
              </a:spcAft>
              <a:defRPr/>
            </a:pPr>
            <a:r>
              <a:rPr lang="en-US" sz="4000" cap="small" dirty="0" smtClean="0">
                <a:latin typeface="Garamond"/>
                <a:ea typeface="+mj-ea"/>
                <a:cs typeface="Garamond"/>
              </a:rPr>
              <a:t>Article 5 ECHR</a:t>
            </a:r>
            <a:endParaRPr lang="en-US" sz="4000" cap="small" dirty="0">
              <a:latin typeface="Garamond"/>
              <a:ea typeface="+mj-ea"/>
              <a:cs typeface="Garamond"/>
            </a:endParaRPr>
          </a:p>
        </p:txBody>
      </p:sp>
      <p:sp>
        <p:nvSpPr>
          <p:cNvPr id="4" name="Subtitle 3"/>
          <p:cNvSpPr>
            <a:spLocks noGrp="1"/>
          </p:cNvSpPr>
          <p:nvPr>
            <p:ph idx="1"/>
          </p:nvPr>
        </p:nvSpPr>
        <p:spPr>
          <a:xfrm>
            <a:off x="685802" y="996258"/>
            <a:ext cx="7770813" cy="4635942"/>
          </a:xfrm>
        </p:spPr>
        <p:txBody>
          <a:bodyPr rtlCol="0">
            <a:noAutofit/>
          </a:bodyPr>
          <a:lstStyle/>
          <a:p>
            <a:pPr marL="0" indent="0" algn="just" fontAlgn="auto">
              <a:spcAft>
                <a:spcPts val="0"/>
              </a:spcAft>
              <a:buClr>
                <a:schemeClr val="accent3"/>
              </a:buClr>
              <a:buNone/>
              <a:defRPr/>
            </a:pPr>
            <a:r>
              <a:rPr lang="en-US" dirty="0" smtClean="0">
                <a:latin typeface="Garamond"/>
                <a:ea typeface="+mn-ea"/>
                <a:cs typeface="Garamond"/>
              </a:rPr>
              <a:t>1. Everyone </a:t>
            </a:r>
            <a:r>
              <a:rPr lang="en-US" dirty="0">
                <a:latin typeface="Garamond"/>
                <a:ea typeface="+mn-ea"/>
                <a:cs typeface="Garamond"/>
              </a:rPr>
              <a:t>has the right to liberty and security of person. No one shall be </a:t>
            </a:r>
            <a:r>
              <a:rPr lang="en-US" u="sng" dirty="0">
                <a:latin typeface="Garamond"/>
                <a:ea typeface="+mn-ea"/>
                <a:cs typeface="Garamond"/>
              </a:rPr>
              <a:t>deprived</a:t>
            </a:r>
            <a:r>
              <a:rPr lang="en-US" dirty="0">
                <a:latin typeface="Garamond"/>
                <a:ea typeface="+mn-ea"/>
                <a:cs typeface="Garamond"/>
              </a:rPr>
              <a:t> of his liberty save in the following cases and </a:t>
            </a:r>
            <a:r>
              <a:rPr lang="en-US" u="sng" dirty="0">
                <a:latin typeface="Garamond"/>
                <a:ea typeface="+mn-ea"/>
                <a:cs typeface="Garamond"/>
              </a:rPr>
              <a:t>in accordance with a procedure prescribed by law</a:t>
            </a:r>
            <a:r>
              <a:rPr lang="en-US" dirty="0" smtClean="0">
                <a:latin typeface="Garamond"/>
                <a:ea typeface="+mn-ea"/>
                <a:cs typeface="Garamond"/>
              </a:rPr>
              <a:t>: … </a:t>
            </a:r>
            <a:endParaRPr lang="en-US" dirty="0">
              <a:latin typeface="Garamond"/>
              <a:ea typeface="+mn-ea"/>
              <a:cs typeface="Garamond"/>
            </a:endParaRPr>
          </a:p>
          <a:p>
            <a:pPr marL="0" indent="0" algn="just" fontAlgn="auto">
              <a:spcAft>
                <a:spcPts val="0"/>
              </a:spcAft>
              <a:buClr>
                <a:schemeClr val="accent3"/>
              </a:buClr>
              <a:buNone/>
              <a:defRPr/>
            </a:pPr>
            <a:r>
              <a:rPr lang="en-US" dirty="0" smtClean="0">
                <a:latin typeface="Garamond"/>
                <a:ea typeface="+mn-ea"/>
                <a:cs typeface="Garamond"/>
              </a:rPr>
              <a:t>(e) </a:t>
            </a:r>
            <a:r>
              <a:rPr lang="en-US" dirty="0">
                <a:latin typeface="Garamond"/>
                <a:ea typeface="+mn-ea"/>
                <a:cs typeface="Garamond"/>
              </a:rPr>
              <a:t>the lawful detention </a:t>
            </a:r>
            <a:r>
              <a:rPr lang="en-US" dirty="0" smtClean="0">
                <a:latin typeface="Garamond"/>
                <a:ea typeface="+mn-ea"/>
                <a:cs typeface="Garamond"/>
              </a:rPr>
              <a:t>… of </a:t>
            </a:r>
            <a:r>
              <a:rPr lang="en-US" dirty="0">
                <a:latin typeface="Garamond"/>
                <a:ea typeface="+mn-ea"/>
                <a:cs typeface="Garamond"/>
              </a:rPr>
              <a:t>persons of unsound </a:t>
            </a:r>
            <a:r>
              <a:rPr lang="en-US" dirty="0" smtClean="0">
                <a:latin typeface="Garamond"/>
                <a:ea typeface="+mn-ea"/>
                <a:cs typeface="Garamond"/>
              </a:rPr>
              <a:t>mind… </a:t>
            </a:r>
          </a:p>
          <a:p>
            <a:pPr marL="0" indent="0" algn="just" fontAlgn="auto">
              <a:spcAft>
                <a:spcPts val="0"/>
              </a:spcAft>
              <a:buClr>
                <a:schemeClr val="accent3"/>
              </a:buClr>
              <a:buNone/>
              <a:defRPr/>
            </a:pPr>
            <a:r>
              <a:rPr lang="en-US" sz="1800" dirty="0">
                <a:latin typeface="Garamond"/>
                <a:cs typeface="Garamond"/>
              </a:rPr>
              <a:t>2. Everyone who is arrested shall be informed promptly, in a language which he or she understands, of the reasons for his arrest and of any charge against </a:t>
            </a:r>
            <a:r>
              <a:rPr lang="en-US" sz="1800" dirty="0" smtClean="0">
                <a:latin typeface="Garamond"/>
                <a:cs typeface="Garamond"/>
              </a:rPr>
              <a:t>him…</a:t>
            </a:r>
            <a:endParaRPr lang="en-US" sz="1800" dirty="0">
              <a:latin typeface="Garamond"/>
              <a:cs typeface="Garamond"/>
            </a:endParaRPr>
          </a:p>
          <a:p>
            <a:pPr marL="0" indent="0" algn="just" fontAlgn="auto">
              <a:spcAft>
                <a:spcPts val="0"/>
              </a:spcAft>
              <a:buClr>
                <a:schemeClr val="accent3"/>
              </a:buClr>
              <a:buNone/>
              <a:defRPr/>
            </a:pPr>
            <a:r>
              <a:rPr lang="en-US" sz="1800" dirty="0" smtClean="0">
                <a:latin typeface="Garamond"/>
                <a:ea typeface="+mn-ea"/>
                <a:cs typeface="Garamond"/>
              </a:rPr>
              <a:t>4</a:t>
            </a:r>
            <a:r>
              <a:rPr lang="en-US" sz="1800" dirty="0">
                <a:latin typeface="Garamond"/>
                <a:ea typeface="+mn-ea"/>
                <a:cs typeface="Garamond"/>
              </a:rPr>
              <a:t>. Everyone who is deprived of his liberty by arrest or detention shall be entitled to take proceedings by which the lawfulness of his detention shall be decided speedily by a court and his release ordered if the detention is not lawful.</a:t>
            </a:r>
          </a:p>
          <a:p>
            <a:pPr marL="0" indent="0" algn="just" fontAlgn="auto">
              <a:spcAft>
                <a:spcPts val="0"/>
              </a:spcAft>
              <a:buClr>
                <a:schemeClr val="accent3"/>
              </a:buClr>
              <a:buNone/>
              <a:defRPr/>
            </a:pPr>
            <a:r>
              <a:rPr lang="en-US" sz="1800" dirty="0">
                <a:latin typeface="Garamond"/>
                <a:ea typeface="+mn-ea"/>
                <a:cs typeface="Garamond"/>
              </a:rPr>
              <a:t>5. Everyone who has been the victim of arrest or detention in contravention of the provisions of this article shall have an enforceable right to compensation</a:t>
            </a:r>
            <a:r>
              <a:rPr lang="en-US" sz="1800" dirty="0" smtClean="0">
                <a:latin typeface="Garamond"/>
                <a:ea typeface="+mn-ea"/>
                <a:cs typeface="Garamond"/>
              </a:rPr>
              <a:t>.</a:t>
            </a:r>
          </a:p>
          <a:p>
            <a:pPr marL="0" indent="0" algn="just" fontAlgn="auto">
              <a:spcAft>
                <a:spcPts val="0"/>
              </a:spcAft>
              <a:buClr>
                <a:schemeClr val="accent3"/>
              </a:buClr>
              <a:buNone/>
              <a:defRPr/>
            </a:pPr>
            <a:r>
              <a:rPr lang="en-US" dirty="0" smtClean="0">
                <a:latin typeface="Garamond"/>
                <a:ea typeface="+mn-ea"/>
                <a:cs typeface="Garamond"/>
              </a:rPr>
              <a:t>Prescribed procedures are MHA (hospitals), DOLS (hospitals and care homes) and COP order (anywhere if eligible).</a:t>
            </a:r>
            <a:r>
              <a:rPr lang="en-US" dirty="0" smtClean="0">
                <a:latin typeface="Garamond"/>
                <a:cs typeface="Garamond"/>
              </a:rPr>
              <a:t> NB inherent jurisdiction (gap-filler).</a:t>
            </a:r>
            <a:endParaRPr lang="en-US" dirty="0" smtClean="0">
              <a:latin typeface="Garamond"/>
              <a:ea typeface="+mn-ea"/>
              <a:cs typeface="Garamond"/>
            </a:endParaRPr>
          </a:p>
        </p:txBody>
      </p:sp>
      <p:pic>
        <p:nvPicPr>
          <p:cNvPr id="5" name="Picture 4" descr="liberty.jpg"/>
          <p:cNvPicPr>
            <a:picLocks noChangeAspect="1"/>
          </p:cNvPicPr>
          <p:nvPr/>
        </p:nvPicPr>
        <p:blipFill>
          <a:blip r:embed="rId2"/>
          <a:srcRect/>
          <a:stretch>
            <a:fillRect/>
          </a:stretch>
        </p:blipFill>
        <p:spPr bwMode="auto">
          <a:xfrm>
            <a:off x="70560" y="44113"/>
            <a:ext cx="775898" cy="9877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992476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0" fill="hold"/>
                                        <p:tgtEl>
                                          <p:spTgt spid="5"/>
                                        </p:tgtEl>
                                        <p:attrNameLst>
                                          <p:attrName>ppt_w</p:attrName>
                                        </p:attrNameLst>
                                      </p:cBhvr>
                                      <p:tavLst>
                                        <p:tav tm="0" fmla="#ppt_w*sin(2.5*pi*$)">
                                          <p:val>
                                            <p:fltVal val="0"/>
                                          </p:val>
                                        </p:tav>
                                        <p:tav tm="100000">
                                          <p:val>
                                            <p:fltVal val="1"/>
                                          </p:val>
                                        </p:tav>
                                      </p:tavLst>
                                    </p:anim>
                                    <p:anim calcmode="lin" valueType="num">
                                      <p:cBhvr>
                                        <p:cTn id="8"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US" dirty="0"/>
          </a:p>
        </p:txBody>
      </p:sp>
      <p:sp>
        <p:nvSpPr>
          <p:cNvPr id="3" name="Content Placeholder 2"/>
          <p:cNvSpPr>
            <a:spLocks noGrp="1"/>
          </p:cNvSpPr>
          <p:nvPr>
            <p:ph idx="1"/>
          </p:nvPr>
        </p:nvSpPr>
        <p:spPr>
          <a:xfrm>
            <a:off x="685802" y="1231457"/>
            <a:ext cx="7770813" cy="5626543"/>
          </a:xfrm>
        </p:spPr>
        <p:txBody>
          <a:bodyPr>
            <a:normAutofit/>
          </a:bodyPr>
          <a:lstStyle/>
          <a:p>
            <a:r>
              <a:rPr lang="en-US" dirty="0" smtClean="0"/>
              <a:t>Supreme Court: policy decision to use the right to liberty (article 5) to protect vulnerability to abuse (article 3).</a:t>
            </a:r>
          </a:p>
          <a:p>
            <a:r>
              <a:rPr lang="en-US" dirty="0" smtClean="0"/>
              <a:t>Eye-watering implications and challenges.</a:t>
            </a:r>
          </a:p>
          <a:p>
            <a:r>
              <a:rPr lang="en-US" dirty="0" smtClean="0"/>
              <a:t>Need to learn the lessons of history.</a:t>
            </a:r>
          </a:p>
          <a:p>
            <a:r>
              <a:rPr lang="en-US" dirty="0" smtClean="0"/>
              <a:t>Nub of the matter is article 8: where should they be living?</a:t>
            </a:r>
          </a:p>
          <a:p>
            <a:r>
              <a:rPr lang="en-US" dirty="0" smtClean="0"/>
              <a:t>Article 8 provides substantial substantive and procedural safeguards.</a:t>
            </a:r>
          </a:p>
          <a:p>
            <a:endParaRPr lang="en-US" dirty="0"/>
          </a:p>
          <a:p>
            <a:pPr marL="0" indent="0" algn="ctr">
              <a:buNone/>
            </a:pPr>
            <a:r>
              <a:rPr lang="en-US" dirty="0" smtClean="0"/>
              <a:t>Thank you.</a:t>
            </a:r>
          </a:p>
          <a:p>
            <a:pPr marL="0" indent="0" algn="ctr">
              <a:buNone/>
            </a:pPr>
            <a:r>
              <a:rPr lang="en-US" dirty="0" err="1"/>
              <a:t>n</a:t>
            </a:r>
            <a:r>
              <a:rPr lang="en-US" dirty="0" err="1" smtClean="0"/>
              <a:t>eil.allen@manchester.ac.uk</a:t>
            </a:r>
            <a:endParaRPr lang="en-US" dirty="0"/>
          </a:p>
        </p:txBody>
      </p:sp>
    </p:spTree>
    <p:extLst>
      <p:ext uri="{BB962C8B-B14F-4D97-AF65-F5344CB8AC3E}">
        <p14:creationId xmlns:p14="http://schemas.microsoft.com/office/powerpoint/2010/main" val="78990873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smtClean="0">
                <a:latin typeface="Garamond"/>
                <a:cs typeface="Garamond"/>
              </a:rPr>
              <a:t>A Matter for Parliament?</a:t>
            </a:r>
            <a:endParaRPr lang="en-US" sz="1800" cap="small" dirty="0">
              <a:latin typeface="Garamond"/>
              <a:cs typeface="Garamond"/>
            </a:endParaRPr>
          </a:p>
        </p:txBody>
      </p:sp>
      <p:sp>
        <p:nvSpPr>
          <p:cNvPr id="3" name="Content Placeholder 2"/>
          <p:cNvSpPr>
            <a:spLocks noGrp="1"/>
          </p:cNvSpPr>
          <p:nvPr>
            <p:ph idx="1"/>
          </p:nvPr>
        </p:nvSpPr>
        <p:spPr>
          <a:xfrm>
            <a:off x="685801" y="1371600"/>
            <a:ext cx="7770813" cy="5222891"/>
          </a:xfrm>
        </p:spPr>
        <p:txBody>
          <a:bodyPr>
            <a:normAutofit lnSpcReduction="10000"/>
          </a:bodyPr>
          <a:lstStyle/>
          <a:p>
            <a:r>
              <a:rPr lang="en-US" dirty="0" smtClean="0">
                <a:latin typeface="Garamond"/>
                <a:cs typeface="Garamond"/>
              </a:rPr>
              <a:t>JUSTICE, </a:t>
            </a:r>
            <a:r>
              <a:rPr lang="en-US" i="1" dirty="0" smtClean="0">
                <a:latin typeface="Garamond"/>
                <a:cs typeface="Garamond"/>
              </a:rPr>
              <a:t>Mental </a:t>
            </a:r>
            <a:r>
              <a:rPr lang="en-US" i="1" dirty="0">
                <a:latin typeface="Garamond"/>
                <a:cs typeface="Garamond"/>
              </a:rPr>
              <a:t>Health Bill Briefing for House of Lords Second Reading </a:t>
            </a:r>
            <a:r>
              <a:rPr lang="en-US" dirty="0" smtClean="0">
                <a:latin typeface="Garamond"/>
                <a:cs typeface="Garamond"/>
              </a:rPr>
              <a:t>(November 2006)</a:t>
            </a:r>
            <a:r>
              <a:rPr lang="en-GB" dirty="0" smtClean="0">
                <a:latin typeface="Garamond"/>
                <a:cs typeface="Garamond"/>
              </a:rPr>
              <a:t>:</a:t>
            </a:r>
            <a:endParaRPr lang="en-US" dirty="0" smtClean="0">
              <a:latin typeface="Garamond"/>
              <a:cs typeface="Garamond"/>
            </a:endParaRPr>
          </a:p>
          <a:p>
            <a:pPr marL="914400" lvl="2" indent="0">
              <a:buNone/>
            </a:pPr>
            <a:r>
              <a:rPr lang="en-US" dirty="0" smtClean="0">
                <a:latin typeface="Garamond"/>
                <a:cs typeface="Garamond"/>
              </a:rPr>
              <a:t>“89</a:t>
            </a:r>
            <a:r>
              <a:rPr lang="en-US" dirty="0">
                <a:latin typeface="Garamond"/>
                <a:cs typeface="Garamond"/>
              </a:rPr>
              <a:t>. … if it is known that a person will be taken from their home to a place where they will be prevented from leaving, and complete and effective control will be exercised over their movements, that person is deprived of liberty from the point of removal from their home</a:t>
            </a:r>
            <a:r>
              <a:rPr lang="en-US" dirty="0" smtClean="0">
                <a:latin typeface="Garamond"/>
                <a:cs typeface="Garamond"/>
              </a:rPr>
              <a:t>.” </a:t>
            </a:r>
          </a:p>
          <a:p>
            <a:r>
              <a:rPr lang="en-GB" dirty="0" smtClean="0">
                <a:latin typeface="Garamond"/>
                <a:cs typeface="Garamond"/>
              </a:rPr>
              <a:t>Government’s response</a:t>
            </a:r>
            <a:r>
              <a:rPr lang="en-GB" i="1" dirty="0" smtClean="0">
                <a:latin typeface="Garamond"/>
                <a:cs typeface="Garamond"/>
              </a:rPr>
              <a:t>, Appendix 3</a:t>
            </a:r>
            <a:r>
              <a:rPr lang="en-GB" dirty="0" smtClean="0">
                <a:latin typeface="Garamond"/>
                <a:cs typeface="Garamond"/>
              </a:rPr>
              <a:t>:</a:t>
            </a:r>
            <a:endParaRPr lang="en-GB" dirty="0">
              <a:latin typeface="Garamond"/>
              <a:cs typeface="Garamond"/>
            </a:endParaRPr>
          </a:p>
          <a:p>
            <a:pPr marL="914400" lvl="2" indent="0">
              <a:buNone/>
            </a:pPr>
            <a:r>
              <a:rPr lang="en-US" dirty="0" smtClean="0">
                <a:latin typeface="Garamond"/>
                <a:cs typeface="Garamond"/>
              </a:rPr>
              <a:t>“52</a:t>
            </a:r>
            <a:r>
              <a:rPr lang="en-US" dirty="0">
                <a:latin typeface="Garamond"/>
                <a:cs typeface="Garamond"/>
              </a:rPr>
              <a:t>. The Department considered defining deprivation of liberty in the statute but felt that this was not possible. There is </a:t>
            </a:r>
            <a:r>
              <a:rPr lang="en-US" u="sng" dirty="0">
                <a:latin typeface="Garamond"/>
                <a:cs typeface="Garamond"/>
              </a:rPr>
              <a:t>no definitive legal test</a:t>
            </a:r>
            <a:r>
              <a:rPr lang="en-US" dirty="0">
                <a:latin typeface="Garamond"/>
                <a:cs typeface="Garamond"/>
              </a:rPr>
              <a:t> for what will amount to a deprivation of liberty </a:t>
            </a:r>
            <a:r>
              <a:rPr lang="en-US" dirty="0" smtClean="0">
                <a:latin typeface="Garamond"/>
                <a:cs typeface="Garamond"/>
              </a:rPr>
              <a:t>within </a:t>
            </a:r>
            <a:r>
              <a:rPr lang="en-US" dirty="0">
                <a:latin typeface="Garamond"/>
                <a:cs typeface="Garamond"/>
              </a:rPr>
              <a:t>the meaning of Article 5 of the Convention</a:t>
            </a:r>
            <a:r>
              <a:rPr lang="en-US" dirty="0" smtClean="0">
                <a:latin typeface="Garamond"/>
                <a:cs typeface="Garamond"/>
              </a:rPr>
              <a:t>.”</a:t>
            </a:r>
          </a:p>
          <a:p>
            <a:pPr>
              <a:defRPr/>
            </a:pPr>
            <a:r>
              <a:rPr lang="en-GB" dirty="0" smtClean="0">
                <a:latin typeface="Garamond"/>
                <a:cs typeface="Garamond"/>
              </a:rPr>
              <a:t>Hence, MCA </a:t>
            </a:r>
            <a:r>
              <a:rPr lang="en-GB" dirty="0">
                <a:latin typeface="Garamond"/>
                <a:cs typeface="Garamond"/>
              </a:rPr>
              <a:t>2005 </a:t>
            </a:r>
            <a:r>
              <a:rPr lang="en-GB" dirty="0" smtClean="0">
                <a:latin typeface="Garamond"/>
                <a:cs typeface="Garamond"/>
              </a:rPr>
              <a:t>s.64(5):</a:t>
            </a:r>
            <a:endParaRPr lang="en-GB" dirty="0">
              <a:latin typeface="Garamond"/>
              <a:cs typeface="Garamond"/>
            </a:endParaRPr>
          </a:p>
          <a:p>
            <a:pPr marL="906463" lvl="2" indent="0">
              <a:buNone/>
              <a:defRPr/>
            </a:pPr>
            <a:r>
              <a:rPr lang="en-GB" dirty="0" smtClean="0">
                <a:latin typeface="Garamond"/>
                <a:cs typeface="Garamond"/>
              </a:rPr>
              <a:t>“In </a:t>
            </a:r>
            <a:r>
              <a:rPr lang="en-GB" dirty="0">
                <a:latin typeface="Garamond"/>
                <a:cs typeface="Garamond"/>
              </a:rPr>
              <a:t>this Act, references to deprivation of a person’s liberty have </a:t>
            </a:r>
            <a:r>
              <a:rPr lang="en-GB" u="sng" dirty="0">
                <a:latin typeface="Garamond"/>
                <a:cs typeface="Garamond"/>
              </a:rPr>
              <a:t>the same meaning as in Article 5(1)</a:t>
            </a:r>
            <a:r>
              <a:rPr lang="en-GB" dirty="0">
                <a:latin typeface="Garamond"/>
                <a:cs typeface="Garamond"/>
              </a:rPr>
              <a:t> of the Human Rights Convention</a:t>
            </a:r>
            <a:r>
              <a:rPr lang="en-GB" dirty="0" smtClean="0">
                <a:latin typeface="Garamond"/>
                <a:cs typeface="Garamond"/>
              </a:rPr>
              <a:t>.” </a:t>
            </a:r>
            <a:endParaRPr lang="en-GB" dirty="0">
              <a:latin typeface="Garamond"/>
              <a:cs typeface="Garamond"/>
            </a:endParaRPr>
          </a:p>
          <a:p>
            <a:pPr marL="457200" lvl="1" indent="0">
              <a:buNone/>
            </a:pPr>
            <a:endParaRPr lang="en-GB" dirty="0">
              <a:latin typeface="Garamond"/>
              <a:cs typeface="Garamond"/>
            </a:endParaRPr>
          </a:p>
          <a:p>
            <a:pPr marL="457200" lvl="1" indent="0">
              <a:buNone/>
            </a:pPr>
            <a:endParaRPr lang="en-GB" dirty="0">
              <a:latin typeface="Garamond"/>
              <a:cs typeface="Garamond"/>
            </a:endParaRPr>
          </a:p>
          <a:p>
            <a:endParaRPr lang="en-US" dirty="0">
              <a:latin typeface="Garamond"/>
              <a:cs typeface="Garamond"/>
            </a:endParaRPr>
          </a:p>
        </p:txBody>
      </p:sp>
    </p:spTree>
    <p:extLst>
      <p:ext uri="{BB962C8B-B14F-4D97-AF65-F5344CB8AC3E}">
        <p14:creationId xmlns:p14="http://schemas.microsoft.com/office/powerpoint/2010/main" val="71739007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3703" y="1324532"/>
            <a:ext cx="8408461" cy="1470025"/>
          </a:xfrm>
          <a:effectLst/>
        </p:spPr>
        <p:txBody>
          <a:bodyPr>
            <a:normAutofit/>
          </a:bodyPr>
          <a:lstStyle/>
          <a:p>
            <a:pPr marL="182880" indent="0" algn="ctr">
              <a:buNone/>
            </a:pPr>
            <a:r>
              <a:rPr lang="en-US" sz="4800" cap="small" dirty="0" smtClean="0">
                <a:latin typeface="Garamond"/>
                <a:cs typeface="Garamond"/>
              </a:rPr>
              <a:t>“Deprived of Liberty”</a:t>
            </a:r>
            <a:br>
              <a:rPr lang="en-US" sz="4800" cap="small" dirty="0" smtClean="0">
                <a:latin typeface="Garamond"/>
                <a:cs typeface="Garamond"/>
              </a:rPr>
            </a:br>
            <a:r>
              <a:rPr lang="en-US" sz="3600" dirty="0" smtClean="0">
                <a:latin typeface="Garamond"/>
                <a:cs typeface="Garamond"/>
              </a:rPr>
              <a:t>Cheshire West and Surrey Cases</a:t>
            </a:r>
            <a:endParaRPr lang="en-US" sz="3600" cap="small" dirty="0">
              <a:latin typeface="Garamond"/>
              <a:cs typeface="Garamond"/>
            </a:endParaRPr>
          </a:p>
        </p:txBody>
      </p:sp>
      <p:sp>
        <p:nvSpPr>
          <p:cNvPr id="4" name="Subtitle 3"/>
          <p:cNvSpPr>
            <a:spLocks noGrp="1"/>
          </p:cNvSpPr>
          <p:nvPr>
            <p:ph type="subTitle" idx="1"/>
          </p:nvPr>
        </p:nvSpPr>
        <p:spPr/>
        <p:txBody>
          <a:bodyPr>
            <a:noAutofit/>
          </a:bodyPr>
          <a:lstStyle/>
          <a:p>
            <a:pPr marL="514350" indent="-514350">
              <a:buFont typeface="+mj-lt"/>
              <a:buAutoNum type="arabicPeriod"/>
              <a:defRPr/>
            </a:pPr>
            <a:r>
              <a:rPr lang="en-US" sz="2800" dirty="0" smtClean="0">
                <a:latin typeface="Garamond"/>
                <a:cs typeface="Garamond"/>
              </a:rPr>
              <a:t>Objective element</a:t>
            </a:r>
          </a:p>
          <a:p>
            <a:pPr marL="514350" indent="-514350">
              <a:buFont typeface="+mj-lt"/>
              <a:buAutoNum type="arabicPeriod"/>
              <a:defRPr/>
            </a:pPr>
            <a:r>
              <a:rPr lang="en-US" sz="2800" dirty="0" smtClean="0">
                <a:latin typeface="Garamond"/>
                <a:cs typeface="Garamond"/>
              </a:rPr>
              <a:t>Subjective element</a:t>
            </a:r>
          </a:p>
          <a:p>
            <a:pPr marL="514350" indent="-514350">
              <a:buFont typeface="+mj-lt"/>
              <a:buAutoNum type="arabicPeriod"/>
              <a:defRPr/>
            </a:pPr>
            <a:r>
              <a:rPr lang="en-US" sz="2800" dirty="0" smtClean="0">
                <a:latin typeface="Garamond"/>
                <a:cs typeface="Garamond"/>
              </a:rPr>
              <a:t>State responsible</a:t>
            </a:r>
          </a:p>
        </p:txBody>
      </p:sp>
      <p:pic>
        <p:nvPicPr>
          <p:cNvPr id="8" name="Picture 7"/>
          <p:cNvPicPr>
            <a:picLocks noChangeAspect="1"/>
          </p:cNvPicPr>
          <p:nvPr/>
        </p:nvPicPr>
        <p:blipFill rotWithShape="1">
          <a:blip r:embed="rId2"/>
          <a:srcRect l="1246" t="22099" r="1423" b="15034"/>
          <a:stretch/>
        </p:blipFill>
        <p:spPr>
          <a:xfrm>
            <a:off x="3094550" y="5632047"/>
            <a:ext cx="3027077" cy="9131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7" descr="TUOM_4COL_TY_NEG_cropped_30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 y="1"/>
            <a:ext cx="1893635" cy="1627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114120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Deprivation of “Liberty”?</a:t>
            </a:r>
            <a:endParaRPr lang="en-US" dirty="0">
              <a:latin typeface="Garamond"/>
              <a:cs typeface="Garamond"/>
            </a:endParaRPr>
          </a:p>
        </p:txBody>
      </p:sp>
      <p:sp>
        <p:nvSpPr>
          <p:cNvPr id="3" name="Content Placeholder 2"/>
          <p:cNvSpPr>
            <a:spLocks noGrp="1"/>
          </p:cNvSpPr>
          <p:nvPr>
            <p:ph idx="1"/>
          </p:nvPr>
        </p:nvSpPr>
        <p:spPr>
          <a:xfrm>
            <a:off x="685802" y="1231458"/>
            <a:ext cx="7770813" cy="5338424"/>
          </a:xfrm>
        </p:spPr>
        <p:txBody>
          <a:bodyPr/>
          <a:lstStyle/>
          <a:p>
            <a:pPr marL="0" indent="0">
              <a:buNone/>
            </a:pPr>
            <a:r>
              <a:rPr lang="en-US" dirty="0">
                <a:latin typeface="Garamond"/>
                <a:cs typeface="Garamond"/>
              </a:rPr>
              <a:t>“Liberty means the state or condition of being free from external constraint. It is predominantly an objective state. It does not depend on one’s disposition to exploit one’s freedom. Nor is it diminished by one’s lack of capacity” (paragraph 76)</a:t>
            </a:r>
            <a:r>
              <a:rPr lang="en-US" dirty="0" smtClean="0">
                <a:latin typeface="Garamond"/>
                <a:cs typeface="Garamond"/>
              </a:rPr>
              <a:t>.</a:t>
            </a:r>
          </a:p>
          <a:p>
            <a:r>
              <a:rPr lang="en-US" dirty="0" smtClean="0">
                <a:latin typeface="Garamond"/>
                <a:cs typeface="Garamond"/>
              </a:rPr>
              <a:t>Liberty </a:t>
            </a:r>
            <a:r>
              <a:rPr lang="en-US" dirty="0">
                <a:latin typeface="Garamond"/>
                <a:cs typeface="Garamond"/>
              </a:rPr>
              <a:t>is </a:t>
            </a:r>
            <a:r>
              <a:rPr lang="en-US" dirty="0" smtClean="0">
                <a:latin typeface="Garamond"/>
                <a:cs typeface="Garamond"/>
              </a:rPr>
              <a:t>objectively intrinsic </a:t>
            </a:r>
            <a:r>
              <a:rPr lang="en-US" dirty="0">
                <a:latin typeface="Garamond"/>
                <a:cs typeface="Garamond"/>
              </a:rPr>
              <a:t>to the </a:t>
            </a:r>
            <a:r>
              <a:rPr lang="en-US" dirty="0" smtClean="0">
                <a:latin typeface="Garamond"/>
                <a:cs typeface="Garamond"/>
              </a:rPr>
              <a:t>person. </a:t>
            </a:r>
          </a:p>
          <a:p>
            <a:r>
              <a:rPr lang="en-US" dirty="0" smtClean="0">
                <a:latin typeface="Garamond"/>
                <a:cs typeface="Garamond"/>
              </a:rPr>
              <a:t>Is this different to “physical liberty”?</a:t>
            </a:r>
          </a:p>
          <a:p>
            <a:r>
              <a:rPr lang="en-US" dirty="0" smtClean="0">
                <a:latin typeface="Garamond"/>
                <a:cs typeface="Garamond"/>
              </a:rPr>
              <a:t>Has the Supreme </a:t>
            </a:r>
            <a:r>
              <a:rPr lang="en-US" dirty="0">
                <a:latin typeface="Garamond"/>
                <a:cs typeface="Garamond"/>
              </a:rPr>
              <a:t>Court </a:t>
            </a:r>
            <a:r>
              <a:rPr lang="en-US" dirty="0" smtClean="0">
                <a:latin typeface="Garamond"/>
                <a:cs typeface="Garamond"/>
              </a:rPr>
              <a:t>conflated </a:t>
            </a:r>
            <a:r>
              <a:rPr lang="en-US" dirty="0">
                <a:latin typeface="Garamond"/>
                <a:cs typeface="Garamond"/>
              </a:rPr>
              <a:t>loss of </a:t>
            </a:r>
            <a:r>
              <a:rPr lang="en-US" dirty="0" smtClean="0">
                <a:latin typeface="Garamond"/>
                <a:cs typeface="Garamond"/>
              </a:rPr>
              <a:t>liberty with loss of autonomy?</a:t>
            </a:r>
            <a:endParaRPr lang="en-US" dirty="0">
              <a:latin typeface="Garamond"/>
              <a:cs typeface="Garamond"/>
            </a:endParaRPr>
          </a:p>
        </p:txBody>
      </p:sp>
      <p:pic>
        <p:nvPicPr>
          <p:cNvPr id="4" name="Picture 3"/>
          <p:cNvPicPr>
            <a:picLocks noChangeAspect="1"/>
          </p:cNvPicPr>
          <p:nvPr/>
        </p:nvPicPr>
        <p:blipFill>
          <a:blip r:embed="rId3"/>
          <a:stretch>
            <a:fillRect/>
          </a:stretch>
        </p:blipFill>
        <p:spPr>
          <a:xfrm>
            <a:off x="2752443" y="5220393"/>
            <a:ext cx="1098420" cy="1466151"/>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4"/>
          <a:stretch>
            <a:fillRect/>
          </a:stretch>
        </p:blipFill>
        <p:spPr>
          <a:xfrm>
            <a:off x="5192976" y="5220393"/>
            <a:ext cx="1474610" cy="14746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1729907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0036" name="6-100.mov" descr="/Volumes/MY WORK/AMHP Conference/AMHP Conference.ppt_media/6-100.mov">
            <a:hlinkClick r:id="" action="ppaction://media"/>
          </p:cNvPr>
          <p:cNvPicPr>
            <a:picLocks noRot="1" noChangeAspect="1" noChangeArrowheads="1"/>
          </p:cNvPicPr>
          <p:nvPr>
            <a:vide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387325" y="-879574"/>
            <a:ext cx="7002459" cy="770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4"/>
          <p:cNvSpPr>
            <a:spLocks/>
          </p:cNvSpPr>
          <p:nvPr/>
        </p:nvSpPr>
        <p:spPr bwMode="auto">
          <a:xfrm rot="16200000">
            <a:off x="-970199" y="2087989"/>
            <a:ext cx="2858117" cy="55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p>
            <a:r>
              <a:rPr lang="en-US" sz="1700" dirty="0" smtClean="0">
                <a:latin typeface="Garamond" charset="0"/>
                <a:sym typeface="Garamond" charset="0"/>
              </a:rPr>
              <a:t>DEGREE OR INTENSITY</a:t>
            </a:r>
            <a:endParaRPr lang="en-US" sz="1700" dirty="0">
              <a:latin typeface="Garamond" charset="0"/>
              <a:sym typeface="Garamond" charset="0"/>
            </a:endParaRPr>
          </a:p>
        </p:txBody>
      </p:sp>
      <p:sp>
        <p:nvSpPr>
          <p:cNvPr id="28678" name="Rectangle 5"/>
          <p:cNvSpPr>
            <a:spLocks/>
          </p:cNvSpPr>
          <p:nvPr/>
        </p:nvSpPr>
        <p:spPr bwMode="auto">
          <a:xfrm rot="756527">
            <a:off x="1475059" y="5696092"/>
            <a:ext cx="3899476"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0" tIns="0" rIns="0" bIns="0" anchor="ctr">
            <a:spAutoFit/>
          </a:bodyPr>
          <a:lstStyle/>
          <a:p>
            <a:pPr algn="ctr"/>
            <a:r>
              <a:rPr lang="en-US" sz="1700" dirty="0" smtClean="0">
                <a:latin typeface="Garamond" charset="0"/>
                <a:sym typeface="Garamond" charset="0"/>
              </a:rPr>
              <a:t>ALL THE CIRCUMSTANCES</a:t>
            </a:r>
          </a:p>
          <a:p>
            <a:pPr algn="ctr"/>
            <a:r>
              <a:rPr lang="en-US" sz="1700" dirty="0" smtClean="0">
                <a:latin typeface="Garamond" charset="0"/>
                <a:sym typeface="Garamond" charset="0"/>
              </a:rPr>
              <a:t>Such as the type, duration, effect, and manner of implementation of measures</a:t>
            </a:r>
            <a:endParaRPr lang="en-US" sz="1700" dirty="0">
              <a:latin typeface="Garamond" charset="0"/>
              <a:sym typeface="Garamond" charset="0"/>
            </a:endParaRPr>
          </a:p>
        </p:txBody>
      </p:sp>
      <p:sp>
        <p:nvSpPr>
          <p:cNvPr id="28679" name="Rectangle 6"/>
          <p:cNvSpPr>
            <a:spLocks/>
          </p:cNvSpPr>
          <p:nvPr/>
        </p:nvSpPr>
        <p:spPr bwMode="auto">
          <a:xfrm rot="-28845">
            <a:off x="2119803" y="4283696"/>
            <a:ext cx="28485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dirty="0">
                <a:latin typeface="Capitals" charset="0"/>
                <a:sym typeface="Capitals" charset="0"/>
              </a:rPr>
              <a:t>Restricting Movement</a:t>
            </a:r>
          </a:p>
        </p:txBody>
      </p:sp>
      <p:sp>
        <p:nvSpPr>
          <p:cNvPr id="28680" name="Rectangle 7"/>
          <p:cNvSpPr>
            <a:spLocks/>
          </p:cNvSpPr>
          <p:nvPr/>
        </p:nvSpPr>
        <p:spPr bwMode="auto">
          <a:xfrm rot="17006">
            <a:off x="5940150" y="2111954"/>
            <a:ext cx="28992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dirty="0" smtClean="0">
                <a:solidFill>
                  <a:srgbClr val="000000"/>
                </a:solidFill>
                <a:latin typeface="Capitals" charset="0"/>
                <a:sym typeface="Capitals" charset="0"/>
              </a:rPr>
              <a:t>Deprivation of liberty</a:t>
            </a:r>
            <a:endParaRPr lang="en-US" dirty="0">
              <a:solidFill>
                <a:srgbClr val="000000"/>
              </a:solidFill>
              <a:latin typeface="Capitals" charset="0"/>
              <a:sym typeface="Capitals" charset="0"/>
            </a:endParaRPr>
          </a:p>
        </p:txBody>
      </p:sp>
      <p:pic>
        <p:nvPicPr>
          <p:cNvPr id="28681" name="Picture 8"/>
          <p:cNvPicPr>
            <a:picLocks noChangeArrowheads="1"/>
          </p:cNvPicPr>
          <p:nvPr/>
        </p:nvPicPr>
        <p:blipFill>
          <a:blip r:embed="rId6" cstate="email">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137492" y="2956326"/>
            <a:ext cx="6107907" cy="1053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8683" name="Rectangle 10"/>
          <p:cNvSpPr>
            <a:spLocks/>
          </p:cNvSpPr>
          <p:nvPr/>
        </p:nvSpPr>
        <p:spPr bwMode="auto">
          <a:xfrm>
            <a:off x="6984183" y="3652759"/>
            <a:ext cx="15187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sz="2400" dirty="0">
                <a:latin typeface="Chalkduster" charset="0"/>
                <a:sym typeface="Chalkduster" charset="0"/>
              </a:rPr>
              <a:t>Article 5</a:t>
            </a:r>
          </a:p>
        </p:txBody>
      </p:sp>
      <p:sp>
        <p:nvSpPr>
          <p:cNvPr id="11" name="Rectangle 7"/>
          <p:cNvSpPr>
            <a:spLocks/>
          </p:cNvSpPr>
          <p:nvPr/>
        </p:nvSpPr>
        <p:spPr bwMode="auto">
          <a:xfrm rot="17006">
            <a:off x="2089221" y="2816600"/>
            <a:ext cx="26932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dirty="0" smtClean="0">
                <a:solidFill>
                  <a:srgbClr val="000000"/>
                </a:solidFill>
                <a:latin typeface="Capitals" charset="0"/>
                <a:sym typeface="Capitals" charset="0"/>
              </a:rPr>
              <a:t>(3) State responsible</a:t>
            </a:r>
            <a:endParaRPr lang="en-US" dirty="0">
              <a:solidFill>
                <a:srgbClr val="000000"/>
              </a:solidFill>
              <a:latin typeface="Capitals" charset="0"/>
              <a:sym typeface="Capitals" charset="0"/>
            </a:endParaRPr>
          </a:p>
        </p:txBody>
      </p:sp>
      <p:sp>
        <p:nvSpPr>
          <p:cNvPr id="12" name="Rectangle 7"/>
          <p:cNvSpPr>
            <a:spLocks/>
          </p:cNvSpPr>
          <p:nvPr/>
        </p:nvSpPr>
        <p:spPr bwMode="auto">
          <a:xfrm rot="17006">
            <a:off x="1270187" y="1689286"/>
            <a:ext cx="366767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dirty="0" smtClean="0">
                <a:solidFill>
                  <a:srgbClr val="000000"/>
                </a:solidFill>
                <a:latin typeface="Capitals" charset="0"/>
                <a:sym typeface="Capitals" charset="0"/>
              </a:rPr>
              <a:t>(2) Subjective Element</a:t>
            </a:r>
          </a:p>
          <a:p>
            <a:pPr algn="ctr"/>
            <a:r>
              <a:rPr lang="en-US" dirty="0" smtClean="0">
                <a:solidFill>
                  <a:srgbClr val="000000"/>
                </a:solidFill>
                <a:latin typeface="+mj-lt"/>
                <a:sym typeface="Capitals" charset="0"/>
              </a:rPr>
              <a:t>Not validly consented to confinement </a:t>
            </a:r>
          </a:p>
          <a:p>
            <a:pPr algn="ctr"/>
            <a:r>
              <a:rPr lang="en-US" dirty="0" smtClean="0">
                <a:solidFill>
                  <a:srgbClr val="000000"/>
                </a:solidFill>
                <a:latin typeface="+mj-lt"/>
                <a:sym typeface="Capitals" charset="0"/>
              </a:rPr>
              <a:t>(</a:t>
            </a:r>
            <a:r>
              <a:rPr lang="en-US" dirty="0" err="1" smtClean="0">
                <a:solidFill>
                  <a:srgbClr val="000000"/>
                </a:solidFill>
                <a:latin typeface="+mj-lt"/>
                <a:sym typeface="Capitals" charset="0"/>
              </a:rPr>
              <a:t>ie</a:t>
            </a:r>
            <a:r>
              <a:rPr lang="en-US" dirty="0" smtClean="0">
                <a:solidFill>
                  <a:srgbClr val="000000"/>
                </a:solidFill>
                <a:latin typeface="+mj-lt"/>
                <a:sym typeface="Capitals" charset="0"/>
              </a:rPr>
              <a:t> with capacity)</a:t>
            </a:r>
            <a:endParaRPr lang="en-US" dirty="0">
              <a:solidFill>
                <a:srgbClr val="000000"/>
              </a:solidFill>
              <a:latin typeface="+mj-lt"/>
              <a:sym typeface="Capitals" charset="0"/>
            </a:endParaRPr>
          </a:p>
        </p:txBody>
      </p:sp>
      <p:sp>
        <p:nvSpPr>
          <p:cNvPr id="13" name="Rectangle 7"/>
          <p:cNvSpPr>
            <a:spLocks/>
          </p:cNvSpPr>
          <p:nvPr/>
        </p:nvSpPr>
        <p:spPr bwMode="auto">
          <a:xfrm rot="17006">
            <a:off x="1381302" y="274293"/>
            <a:ext cx="36281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pPr algn="ctr"/>
            <a:r>
              <a:rPr lang="en-US" dirty="0" smtClean="0">
                <a:solidFill>
                  <a:srgbClr val="000000"/>
                </a:solidFill>
                <a:latin typeface="Capitals" charset="0"/>
                <a:sym typeface="Capitals" charset="0"/>
              </a:rPr>
              <a:t>(1) Objective Element</a:t>
            </a:r>
          </a:p>
          <a:p>
            <a:pPr algn="ctr"/>
            <a:r>
              <a:rPr lang="en-US" dirty="0" smtClean="0">
                <a:solidFill>
                  <a:srgbClr val="000000"/>
                </a:solidFill>
                <a:latin typeface="+mj-lt"/>
                <a:sym typeface="Capitals" charset="0"/>
              </a:rPr>
              <a:t>Confined to certain limited place for</a:t>
            </a:r>
          </a:p>
          <a:p>
            <a:pPr algn="ctr"/>
            <a:r>
              <a:rPr lang="en-US" dirty="0" smtClean="0">
                <a:solidFill>
                  <a:srgbClr val="000000"/>
                </a:solidFill>
                <a:latin typeface="+mj-lt"/>
                <a:sym typeface="Capitals" charset="0"/>
              </a:rPr>
              <a:t>more than a negligible period of time</a:t>
            </a:r>
            <a:endParaRPr lang="en-US" dirty="0">
              <a:solidFill>
                <a:srgbClr val="000000"/>
              </a:solidFill>
              <a:latin typeface="+mj-lt"/>
              <a:sym typeface="Capitals" charset="0"/>
            </a:endParaRPr>
          </a:p>
        </p:txBody>
      </p:sp>
      <p:cxnSp>
        <p:nvCxnSpPr>
          <p:cNvPr id="5" name="Straight Arrow Connector 4"/>
          <p:cNvCxnSpPr/>
          <p:nvPr/>
        </p:nvCxnSpPr>
        <p:spPr>
          <a:xfrm>
            <a:off x="5045207" y="2104783"/>
            <a:ext cx="64252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979693" y="1114426"/>
            <a:ext cx="866963" cy="7314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4942351" y="2396123"/>
            <a:ext cx="824781" cy="6009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3245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4208" fill="hold"/>
                                        <p:tgtEl>
                                          <p:spTgt spid="30003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Prev" delay="0">
                      <p:tgtEl>
                        <p:sldTgt/>
                      </p:tgtEl>
                    </p:cond>
                  </p:endCondLst>
                </p:cTn>
                <p:tgtEl>
                  <p:spTgt spid="300036"/>
                </p:tgtEl>
              </p:cMediaNode>
            </p:video>
            <p:seq concurrent="1" nextAc="seek">
              <p:cTn id="8" restart="whenNotActive" fill="hold" evtFilter="cancelBubble" nodeType="interactiveSeq">
                <p:stCondLst>
                  <p:cond evt="onClick" delay="0">
                    <p:tgtEl>
                      <p:spTgt spid="30003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300036"/>
                                        </p:tgtEl>
                                      </p:cBhvr>
                                    </p:cmd>
                                  </p:childTnLst>
                                </p:cTn>
                              </p:par>
                            </p:childTnLst>
                          </p:cTn>
                        </p:par>
                      </p:childTnLst>
                    </p:cTn>
                  </p:par>
                </p:childTnLst>
              </p:cTn>
              <p:nextCondLst>
                <p:cond evt="onClick" delay="0">
                  <p:tgtEl>
                    <p:spTgt spid="300036"/>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Garamond"/>
                <a:cs typeface="Garamond"/>
              </a:rPr>
              <a:t>“Liberty”: An Objective Notion</a:t>
            </a:r>
            <a:endParaRPr lang="en-US" sz="3600" dirty="0">
              <a:latin typeface="Garamond"/>
              <a:cs typeface="Garamond"/>
            </a:endParaRPr>
          </a:p>
        </p:txBody>
      </p:sp>
      <p:sp>
        <p:nvSpPr>
          <p:cNvPr id="3" name="Content Placeholder 2"/>
          <p:cNvSpPr>
            <a:spLocks noGrp="1"/>
          </p:cNvSpPr>
          <p:nvPr>
            <p:ph idx="1"/>
          </p:nvPr>
        </p:nvSpPr>
        <p:spPr>
          <a:xfrm>
            <a:off x="685800" y="1120840"/>
            <a:ext cx="7770813" cy="4545626"/>
          </a:xfrm>
        </p:spPr>
        <p:txBody>
          <a:bodyPr>
            <a:normAutofit/>
          </a:bodyPr>
          <a:lstStyle/>
          <a:p>
            <a:pPr marL="0" indent="0">
              <a:buNone/>
            </a:pPr>
            <a:r>
              <a:rPr lang="en-US" dirty="0" smtClean="0">
                <a:latin typeface="Garamond"/>
                <a:cs typeface="Garamond"/>
              </a:rPr>
              <a:t>“If it would be a deprivation of my liberty to be obliged to live in a particular place, subject to constant monitoring and control, only allowed out with close supervision, and unable to move away without permission even if such an opportunity became available, then it must also be a deprivation of the liberty of a disabled person. The </a:t>
            </a:r>
            <a:r>
              <a:rPr lang="en-US" dirty="0">
                <a:latin typeface="Garamond"/>
                <a:cs typeface="Garamond"/>
              </a:rPr>
              <a:t>fact that my living arrangements are comfortable, and indeed make my life as enjoyable as it could possibly be, should make no difference. A gilded cage is still a cage.”</a:t>
            </a:r>
          </a:p>
          <a:p>
            <a:pPr marL="0" indent="0">
              <a:buNone/>
            </a:pPr>
            <a:endParaRPr lang="en-US" dirty="0" smtClean="0">
              <a:latin typeface="Garamond"/>
              <a:cs typeface="Garamond"/>
            </a:endParaRPr>
          </a:p>
        </p:txBody>
      </p:sp>
      <p:pic>
        <p:nvPicPr>
          <p:cNvPr id="7" name="Picture 6"/>
          <p:cNvPicPr>
            <a:picLocks noChangeAspect="1"/>
          </p:cNvPicPr>
          <p:nvPr/>
        </p:nvPicPr>
        <p:blipFill rotWithShape="1">
          <a:blip r:embed="rId2"/>
          <a:srcRect l="9671" r="8822"/>
          <a:stretch/>
        </p:blipFill>
        <p:spPr>
          <a:xfrm>
            <a:off x="3445195" y="4195391"/>
            <a:ext cx="2006618" cy="24618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8830835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2" y="-92780"/>
            <a:ext cx="7770813" cy="1073382"/>
          </a:xfrm>
        </p:spPr>
        <p:txBody>
          <a:bodyPr/>
          <a:lstStyle/>
          <a:p>
            <a:r>
              <a:rPr lang="en-US" dirty="0" smtClean="0">
                <a:latin typeface="Garamond"/>
                <a:cs typeface="Garamond"/>
              </a:rPr>
              <a:t>(1) The Objective Element:</a:t>
            </a:r>
            <a:br>
              <a:rPr lang="en-US" dirty="0" smtClean="0">
                <a:latin typeface="Garamond"/>
                <a:cs typeface="Garamond"/>
              </a:rPr>
            </a:br>
            <a:r>
              <a:rPr lang="en-US" dirty="0" smtClean="0">
                <a:latin typeface="Garamond"/>
                <a:cs typeface="Garamond"/>
              </a:rPr>
              <a:t>The Acid Test</a:t>
            </a:r>
            <a:endParaRPr lang="en-US" dirty="0">
              <a:latin typeface="Garamond"/>
              <a:cs typeface="Garamond"/>
            </a:endParaRPr>
          </a:p>
        </p:txBody>
      </p:sp>
      <p:sp>
        <p:nvSpPr>
          <p:cNvPr id="3" name="Content Placeholder 2"/>
          <p:cNvSpPr>
            <a:spLocks noGrp="1"/>
          </p:cNvSpPr>
          <p:nvPr>
            <p:ph idx="1"/>
          </p:nvPr>
        </p:nvSpPr>
        <p:spPr>
          <a:xfrm>
            <a:off x="685801" y="1464234"/>
            <a:ext cx="7770813" cy="5393765"/>
          </a:xfrm>
        </p:spPr>
        <p:txBody>
          <a:bodyPr>
            <a:normAutofit/>
          </a:bodyPr>
          <a:lstStyle/>
          <a:p>
            <a:pPr marL="0" indent="0">
              <a:spcBef>
                <a:spcPts val="600"/>
              </a:spcBef>
              <a:buNone/>
            </a:pPr>
            <a:r>
              <a:rPr lang="en-US" dirty="0" smtClean="0">
                <a:latin typeface="Garamond"/>
                <a:cs typeface="Garamond"/>
              </a:rPr>
              <a:t>Confined to a particular restricted space for a not negligible length of time? Consider type, duration, effect, manner of implementation of measures. Essential ingredients:</a:t>
            </a:r>
          </a:p>
          <a:p>
            <a:pPr>
              <a:spcBef>
                <a:spcPts val="600"/>
              </a:spcBef>
              <a:buFont typeface="+mj-lt"/>
              <a:buAutoNum type="arabicPeriod"/>
            </a:pPr>
            <a:r>
              <a:rPr lang="en-US" dirty="0">
                <a:latin typeface="Garamond"/>
                <a:cs typeface="Garamond"/>
              </a:rPr>
              <a:t>Under continuous/complete supervision and </a:t>
            </a:r>
            <a:r>
              <a:rPr lang="en-US" dirty="0" smtClean="0">
                <a:latin typeface="Garamond"/>
                <a:cs typeface="Garamond"/>
              </a:rPr>
              <a:t>control, AND</a:t>
            </a:r>
          </a:p>
          <a:p>
            <a:pPr>
              <a:spcBef>
                <a:spcPts val="600"/>
              </a:spcBef>
              <a:buFont typeface="+mj-lt"/>
              <a:buAutoNum type="arabicPeriod"/>
            </a:pPr>
            <a:r>
              <a:rPr lang="en-US" dirty="0" smtClean="0">
                <a:latin typeface="Garamond"/>
                <a:cs typeface="Garamond"/>
              </a:rPr>
              <a:t>Not free to leave (</a:t>
            </a:r>
            <a:r>
              <a:rPr lang="en-US" dirty="0">
                <a:latin typeface="Garamond"/>
                <a:cs typeface="Garamond"/>
              </a:rPr>
              <a:t>to live wherever and with whomever they want)</a:t>
            </a:r>
            <a:endParaRPr lang="en-US" dirty="0" smtClean="0">
              <a:latin typeface="Garamond"/>
              <a:cs typeface="Garamond"/>
            </a:endParaRPr>
          </a:p>
          <a:p>
            <a:pPr marL="0" indent="0">
              <a:spcBef>
                <a:spcPts val="600"/>
              </a:spcBef>
              <a:buNone/>
            </a:pPr>
            <a:endParaRPr lang="en-US" dirty="0">
              <a:latin typeface="Garamond"/>
              <a:cs typeface="Garamond"/>
            </a:endParaRPr>
          </a:p>
          <a:p>
            <a:pPr marL="0" indent="0">
              <a:spcBef>
                <a:spcPts val="600"/>
              </a:spcBef>
              <a:buNone/>
            </a:pPr>
            <a:r>
              <a:rPr lang="en-US" dirty="0" smtClean="0">
                <a:latin typeface="Garamond"/>
                <a:cs typeface="Garamond"/>
              </a:rPr>
              <a:t>The following are </a:t>
            </a:r>
            <a:r>
              <a:rPr lang="en-US" u="sng" dirty="0" smtClean="0">
                <a:latin typeface="Garamond"/>
                <a:cs typeface="Garamond"/>
              </a:rPr>
              <a:t>not</a:t>
            </a:r>
            <a:r>
              <a:rPr lang="en-US" dirty="0" smtClean="0">
                <a:latin typeface="Garamond"/>
                <a:cs typeface="Garamond"/>
              </a:rPr>
              <a:t> relevant to the acid test:</a:t>
            </a:r>
          </a:p>
          <a:p>
            <a:pPr>
              <a:spcBef>
                <a:spcPts val="600"/>
              </a:spcBef>
            </a:pPr>
            <a:r>
              <a:rPr lang="en-US" dirty="0" smtClean="0">
                <a:latin typeface="Garamond"/>
                <a:cs typeface="Garamond"/>
              </a:rPr>
              <a:t>Whether they comply or object</a:t>
            </a:r>
          </a:p>
          <a:p>
            <a:pPr>
              <a:spcBef>
                <a:spcPts val="600"/>
              </a:spcBef>
            </a:pPr>
            <a:r>
              <a:rPr lang="en-US" dirty="0" smtClean="0">
                <a:latin typeface="Garamond"/>
                <a:cs typeface="Garamond"/>
              </a:rPr>
              <a:t>Relative normality of the placement</a:t>
            </a:r>
          </a:p>
          <a:p>
            <a:pPr>
              <a:spcBef>
                <a:spcPts val="600"/>
              </a:spcBef>
            </a:pPr>
            <a:r>
              <a:rPr lang="en-US" dirty="0" smtClean="0">
                <a:latin typeface="Garamond"/>
                <a:cs typeface="Garamond"/>
              </a:rPr>
              <a:t>Reason or purpose behind a placement</a:t>
            </a:r>
          </a:p>
        </p:txBody>
      </p:sp>
    </p:spTree>
    <p:extLst>
      <p:ext uri="{BB962C8B-B14F-4D97-AF65-F5344CB8AC3E}">
        <p14:creationId xmlns:p14="http://schemas.microsoft.com/office/powerpoint/2010/main" val="29415875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1_Folio">
  <a:themeElements>
    <a:clrScheme name="Folio">
      <a:dk1>
        <a:sysClr val="windowText" lastClr="FFFFFF"/>
      </a:dk1>
      <a:lt1>
        <a:sysClr val="window" lastClr="000000"/>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8C80810105A8458220B11CC7E339E7" ma:contentTypeVersion="7" ma:contentTypeDescription="Create a new document." ma:contentTypeScope="" ma:versionID="bb792ae1133b3819ddf116258ab82328">
  <xsd:schema xmlns:xsd="http://www.w3.org/2001/XMLSchema" xmlns:xs="http://www.w3.org/2001/XMLSchema" xmlns:p="http://schemas.microsoft.com/office/2006/metadata/properties" xmlns:ns2="9a9b9db5-1af9-4e83-9f02-807602fa6e82" targetNamespace="http://schemas.microsoft.com/office/2006/metadata/properties" ma:root="true" ma:fieldsID="cadba5dfffe00a4418addb4a89ca17d4" ns2:_="">
    <xsd:import namespace="9a9b9db5-1af9-4e83-9f02-807602fa6e8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9b9db5-1af9-4e83-9f02-807602fa6e8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6A24E74-D905-41B9-9E01-91B1108399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a9b9db5-1af9-4e83-9f02-807602fa6e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B67E745-A6E3-4CA7-8A34-8850CE26BD87}">
  <ds:schemaRefs>
    <ds:schemaRef ds:uri="http://schemas.microsoft.com/sharepoint/events"/>
  </ds:schemaRefs>
</ds:datastoreItem>
</file>

<file path=customXml/itemProps3.xml><?xml version="1.0" encoding="utf-8"?>
<ds:datastoreItem xmlns:ds="http://schemas.openxmlformats.org/officeDocument/2006/customXml" ds:itemID="{BB0BFD8B-228A-4A64-9AA0-16942B9FF8B3}">
  <ds:schemaRefs>
    <ds:schemaRef ds:uri="http://schemas.microsoft.com/sharepoint/v3/contenttype/forms"/>
  </ds:schemaRefs>
</ds:datastoreItem>
</file>

<file path=customXml/itemProps4.xml><?xml version="1.0" encoding="utf-8"?>
<ds:datastoreItem xmlns:ds="http://schemas.openxmlformats.org/officeDocument/2006/customXml" ds:itemID="{21CD5420-89EE-4FC0-A786-DCEA12E6CF77}">
  <ds:schemaRefs>
    <ds:schemaRef ds:uri="http://schemas.microsoft.com/office/2006/metadata/properties"/>
    <ds:schemaRef ds:uri="http://schemas.microsoft.com/office/2006/documentManagement/types"/>
    <ds:schemaRef ds:uri="http://purl.org/dc/dcmitype/"/>
    <ds:schemaRef ds:uri="http://www.w3.org/XML/1998/namespace"/>
    <ds:schemaRef ds:uri="http://purl.org/dc/elements/1.1/"/>
    <ds:schemaRef ds:uri="http://schemas.openxmlformats.org/package/2006/metadata/core-properties"/>
    <ds:schemaRef ds:uri="http://purl.org/dc/terms/"/>
    <ds:schemaRef ds:uri="http://schemas.microsoft.com/office/infopath/2007/PartnerControls"/>
    <ds:schemaRef ds:uri="9a9b9db5-1af9-4e83-9f02-807602fa6e82"/>
  </ds:schemaRefs>
</ds:datastoreItem>
</file>

<file path=docProps/app.xml><?xml version="1.0" encoding="utf-8"?>
<Properties xmlns="http://schemas.openxmlformats.org/officeDocument/2006/extended-properties" xmlns:vt="http://schemas.openxmlformats.org/officeDocument/2006/docPropsVTypes">
  <Template>Default Theme.thmx</Template>
  <TotalTime>859</TotalTime>
  <Words>4508</Words>
  <Application>Microsoft Office PowerPoint</Application>
  <PresentationFormat>On-screen Show (4:3)</PresentationFormat>
  <Paragraphs>275</Paragraphs>
  <Slides>30</Slides>
  <Notes>15</Notes>
  <HiddenSlides>0</HiddenSlides>
  <MMClips>1</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1_Folio</vt:lpstr>
      <vt:lpstr>Article 8 and the (not so?) Great Confinement</vt:lpstr>
      <vt:lpstr>The 200-year Parallel</vt:lpstr>
      <vt:lpstr>Article 5 ECHR</vt:lpstr>
      <vt:lpstr>A Matter for Parliament?</vt:lpstr>
      <vt:lpstr>“Deprived of Liberty” Cheshire West and Surrey Cases</vt:lpstr>
      <vt:lpstr>Deprivation of “Liberty”?</vt:lpstr>
      <vt:lpstr>PowerPoint Presentation</vt:lpstr>
      <vt:lpstr>“Liberty”: An Objective Notion</vt:lpstr>
      <vt:lpstr>(1) The Objective Element: The Acid Test</vt:lpstr>
      <vt:lpstr>Cheshire West P: Deprived of Liberty</vt:lpstr>
      <vt:lpstr>Surrey MEG: Deprived of Liberty</vt:lpstr>
      <vt:lpstr>Surrey MIG: Deprived of Liberty</vt:lpstr>
      <vt:lpstr>(2) Subjective Element</vt:lpstr>
      <vt:lpstr>(2) Subjective Element</vt:lpstr>
      <vt:lpstr>(3) State is Responsible</vt:lpstr>
      <vt:lpstr>Implications of the  Great Confinement </vt:lpstr>
      <vt:lpstr>Administrative Detention: DoLS (hospitals and care homes)</vt:lpstr>
      <vt:lpstr>Judicial Detention: Court of Protection Authorisations</vt:lpstr>
      <vt:lpstr>Implications</vt:lpstr>
      <vt:lpstr>A Matter of Policy</vt:lpstr>
      <vt:lpstr>The Nub of the Matter: Article 8 ECHR</vt:lpstr>
      <vt:lpstr>London Borough of Hillingdon v Neary [2011] EWHC 1377</vt:lpstr>
      <vt:lpstr>Article 8</vt:lpstr>
      <vt:lpstr>DoLS is not the Answer to Article 8</vt:lpstr>
      <vt:lpstr>Substantive Protection</vt:lpstr>
      <vt:lpstr>Interface: Article 8 and Best Interests?</vt:lpstr>
      <vt:lpstr>Substantive Protection</vt:lpstr>
      <vt:lpstr>Procedural Protection</vt:lpstr>
      <vt:lpstr>“In accordance with the law”</vt:lpstr>
      <vt:lpstr>In Summary</vt:lpstr>
    </vt:vector>
  </TitlesOfParts>
  <Company>University of Manchester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MCA/DOLS Update</dc:title>
  <dc:creator>Neil Allen</dc:creator>
  <cp:lastModifiedBy>Ulla Quayle</cp:lastModifiedBy>
  <cp:revision>41</cp:revision>
  <cp:lastPrinted>2014-12-02T10:57:57Z</cp:lastPrinted>
  <dcterms:created xsi:type="dcterms:W3CDTF">2014-03-16T17:01:38Z</dcterms:created>
  <dcterms:modified xsi:type="dcterms:W3CDTF">2014-12-02T12:50:28Z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0x010100BB8C80810105A8458220B11CC7E339E7</vt:lpwstr>
  </property>
</Properties>
</file>