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41"/>
  </p:notesMasterIdLst>
  <p:handoutMasterIdLst>
    <p:handoutMasterId r:id="rId42"/>
  </p:handoutMasterIdLst>
  <p:sldIdLst>
    <p:sldId id="256" r:id="rId6"/>
    <p:sldId id="264" r:id="rId7"/>
    <p:sldId id="321" r:id="rId8"/>
    <p:sldId id="294" r:id="rId9"/>
    <p:sldId id="280" r:id="rId10"/>
    <p:sldId id="295" r:id="rId11"/>
    <p:sldId id="274" r:id="rId12"/>
    <p:sldId id="262" r:id="rId13"/>
    <p:sldId id="296" r:id="rId14"/>
    <p:sldId id="326" r:id="rId15"/>
    <p:sldId id="325" r:id="rId16"/>
    <p:sldId id="308" r:id="rId17"/>
    <p:sldId id="269" r:id="rId18"/>
    <p:sldId id="271" r:id="rId19"/>
    <p:sldId id="320" r:id="rId20"/>
    <p:sldId id="282" r:id="rId21"/>
    <p:sldId id="288" r:id="rId22"/>
    <p:sldId id="324" r:id="rId23"/>
    <p:sldId id="301" r:id="rId24"/>
    <p:sldId id="300" r:id="rId25"/>
    <p:sldId id="290" r:id="rId26"/>
    <p:sldId id="292" r:id="rId27"/>
    <p:sldId id="266" r:id="rId28"/>
    <p:sldId id="327" r:id="rId29"/>
    <p:sldId id="316" r:id="rId30"/>
    <p:sldId id="273" r:id="rId31"/>
    <p:sldId id="302" r:id="rId32"/>
    <p:sldId id="305" r:id="rId33"/>
    <p:sldId id="314" r:id="rId34"/>
    <p:sldId id="303" r:id="rId35"/>
    <p:sldId id="319" r:id="rId36"/>
    <p:sldId id="307" r:id="rId37"/>
    <p:sldId id="309" r:id="rId38"/>
    <p:sldId id="312" r:id="rId39"/>
    <p:sldId id="328" r:id="rId40"/>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p:scale>
          <a:sx n="107" d="100"/>
          <a:sy n="107" d="100"/>
        </p:scale>
        <p:origin x="-84" y="-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203C0E2A-D2C5-4977-8943-781BF0DE07B9}" type="datetimeFigureOut">
              <a:rPr lang="en-GB" smtClean="0"/>
              <a:t>02/12/2014</a:t>
            </a:fld>
            <a:endParaRPr lang="en-GB"/>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7395931B-2880-45A3-9D53-43B1A870719E}" type="slidenum">
              <a:rPr lang="en-GB" smtClean="0"/>
              <a:t>‹#›</a:t>
            </a:fld>
            <a:endParaRPr lang="en-GB"/>
          </a:p>
        </p:txBody>
      </p:sp>
    </p:spTree>
    <p:extLst>
      <p:ext uri="{BB962C8B-B14F-4D97-AF65-F5344CB8AC3E}">
        <p14:creationId xmlns:p14="http://schemas.microsoft.com/office/powerpoint/2010/main" val="40141975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5F361D8D-A606-4AA4-ACF7-A47B488E1D5A}" type="datetimeFigureOut">
              <a:rPr lang="en-IE" smtClean="0"/>
              <a:t>02/12/2014</a:t>
            </a:fld>
            <a:endParaRPr lang="en-IE"/>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4857E495-933F-4CF7-B4F5-301A7AF50AAA}" type="slidenum">
              <a:rPr lang="en-IE" smtClean="0"/>
              <a:t>‹#›</a:t>
            </a:fld>
            <a:endParaRPr lang="en-IE"/>
          </a:p>
        </p:txBody>
      </p:sp>
    </p:spTree>
    <p:extLst>
      <p:ext uri="{BB962C8B-B14F-4D97-AF65-F5344CB8AC3E}">
        <p14:creationId xmlns:p14="http://schemas.microsoft.com/office/powerpoint/2010/main" val="32806984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4857E495-933F-4CF7-B4F5-301A7AF50AAA}" type="slidenum">
              <a:rPr lang="en-IE" smtClean="0"/>
              <a:t>1</a:t>
            </a:fld>
            <a:endParaRPr lang="en-IE"/>
          </a:p>
        </p:txBody>
      </p:sp>
    </p:spTree>
    <p:extLst>
      <p:ext uri="{BB962C8B-B14F-4D97-AF65-F5344CB8AC3E}">
        <p14:creationId xmlns:p14="http://schemas.microsoft.com/office/powerpoint/2010/main" val="8919875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86DE047-D179-4987-9160-27CD2DBAEA45}" type="datetimeFigureOut">
              <a:rPr lang="en-GB" smtClean="0"/>
              <a:pPr/>
              <a:t>02/12/2014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0E400B-4523-4067-A449-DF52B98C5DA5}"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86DE047-D179-4987-9160-27CD2DBAEA45}" type="datetimeFigureOut">
              <a:rPr lang="en-GB" smtClean="0"/>
              <a:pPr/>
              <a:t>02/12/2014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0E400B-4523-4067-A449-DF52B98C5DA5}"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86DE047-D179-4987-9160-27CD2DBAEA45}" type="datetimeFigureOut">
              <a:rPr lang="en-GB" smtClean="0"/>
              <a:pPr/>
              <a:t>02/12/2014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0E400B-4523-4067-A449-DF52B98C5DA5}"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86DE047-D179-4987-9160-27CD2DBAEA45}" type="datetimeFigureOut">
              <a:rPr lang="en-GB" smtClean="0"/>
              <a:pPr/>
              <a:t>02/12/2014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0E400B-4523-4067-A449-DF52B98C5DA5}"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86DE047-D179-4987-9160-27CD2DBAEA45}" type="datetimeFigureOut">
              <a:rPr lang="en-GB" smtClean="0"/>
              <a:pPr/>
              <a:t>02/12/2014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F0E400B-4523-4067-A449-DF52B98C5DA5}"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86DE047-D179-4987-9160-27CD2DBAEA45}" type="datetimeFigureOut">
              <a:rPr lang="en-GB" smtClean="0"/>
              <a:pPr/>
              <a:t>02/12/2014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F0E400B-4523-4067-A449-DF52B98C5DA5}"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86DE047-D179-4987-9160-27CD2DBAEA45}" type="datetimeFigureOut">
              <a:rPr lang="en-GB" smtClean="0"/>
              <a:pPr/>
              <a:t>02/12/2014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F0E400B-4523-4067-A449-DF52B98C5DA5}"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86DE047-D179-4987-9160-27CD2DBAEA45}" type="datetimeFigureOut">
              <a:rPr lang="en-GB" smtClean="0"/>
              <a:pPr/>
              <a:t>02/12/2014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F0E400B-4523-4067-A449-DF52B98C5DA5}"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6DE047-D179-4987-9160-27CD2DBAEA45}" type="datetimeFigureOut">
              <a:rPr lang="en-GB" smtClean="0"/>
              <a:pPr/>
              <a:t>02/12/2014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F0E400B-4523-4067-A449-DF52B98C5DA5}"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6DE047-D179-4987-9160-27CD2DBAEA45}" type="datetimeFigureOut">
              <a:rPr lang="en-GB" smtClean="0"/>
              <a:pPr/>
              <a:t>02/12/2014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F0E400B-4523-4067-A449-DF52B98C5DA5}"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6DE047-D179-4987-9160-27CD2DBAEA45}" type="datetimeFigureOut">
              <a:rPr lang="en-GB" smtClean="0"/>
              <a:pPr/>
              <a:t>02/12/2014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F0E400B-4523-4067-A449-DF52B98C5DA5}"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6DE047-D179-4987-9160-27CD2DBAEA45}" type="datetimeFigureOut">
              <a:rPr lang="en-GB" smtClean="0"/>
              <a:pPr/>
              <a:t>02/12/2014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0E400B-4523-4067-A449-DF52B98C5DA5}"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b="1" dirty="0" smtClean="0"/>
              <a:t>Practitioners Experience and implications for Capacity Legislation in the North and South of Ireland</a:t>
            </a:r>
            <a:r>
              <a:rPr lang="en-GB" dirty="0" smtClean="0"/>
              <a:t/>
            </a:r>
            <a:br>
              <a:rPr lang="en-GB" dirty="0" smtClean="0"/>
            </a:br>
            <a:endParaRPr lang="en-GB" dirty="0"/>
          </a:p>
        </p:txBody>
      </p:sp>
      <p:sp>
        <p:nvSpPr>
          <p:cNvPr id="3" name="Subtitle 2"/>
          <p:cNvSpPr>
            <a:spLocks noGrp="1"/>
          </p:cNvSpPr>
          <p:nvPr>
            <p:ph type="subTitle" idx="1"/>
          </p:nvPr>
        </p:nvSpPr>
        <p:spPr/>
        <p:txBody>
          <a:bodyPr>
            <a:normAutofit fontScale="62500" lnSpcReduction="20000"/>
          </a:bodyPr>
          <a:lstStyle/>
          <a:p>
            <a:r>
              <a:rPr lang="en-GB" sz="3600" b="1" dirty="0" smtClean="0">
                <a:solidFill>
                  <a:schemeClr val="tx1"/>
                </a:solidFill>
              </a:rPr>
              <a:t>Paula Scully</a:t>
            </a:r>
          </a:p>
          <a:p>
            <a:r>
              <a:rPr lang="en-GB" sz="3600" b="1" dirty="0" smtClean="0">
                <a:solidFill>
                  <a:schemeClr val="tx1"/>
                </a:solidFill>
              </a:rPr>
              <a:t>Solicitor  </a:t>
            </a:r>
          </a:p>
          <a:p>
            <a:r>
              <a:rPr lang="en-GB" sz="3600" b="1" dirty="0" smtClean="0">
                <a:solidFill>
                  <a:schemeClr val="tx1"/>
                </a:solidFill>
              </a:rPr>
              <a:t>ex Public Guardian (Australia) and ex Chairperson Guardianship Board Hong Kong)</a:t>
            </a:r>
          </a:p>
          <a:p>
            <a:r>
              <a:rPr lang="en-GB" sz="3600" b="1" dirty="0" smtClean="0">
                <a:solidFill>
                  <a:schemeClr val="tx1"/>
                </a:solidFill>
              </a:rPr>
              <a:t>paula.scully@derbyshire.gov.uk</a:t>
            </a:r>
            <a:endParaRPr lang="en-GB" sz="3600" b="1"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DOLS-Deprivation of Liberty Safeguards</a:t>
            </a:r>
            <a:endParaRPr lang="en-GB" dirty="0"/>
          </a:p>
        </p:txBody>
      </p:sp>
      <p:sp>
        <p:nvSpPr>
          <p:cNvPr id="3" name="Content Placeholder 2"/>
          <p:cNvSpPr>
            <a:spLocks noGrp="1"/>
          </p:cNvSpPr>
          <p:nvPr>
            <p:ph idx="1"/>
          </p:nvPr>
        </p:nvSpPr>
        <p:spPr/>
        <p:txBody>
          <a:bodyPr>
            <a:normAutofit fontScale="92500"/>
          </a:bodyPr>
          <a:lstStyle/>
          <a:p>
            <a:r>
              <a:rPr lang="en-GB" dirty="0" smtClean="0"/>
              <a:t>Cannot be placed under DOLs unless have a mental disorder &amp; incapacity to consent to care and treatment in circumstances amounting to DOL</a:t>
            </a:r>
          </a:p>
          <a:p>
            <a:r>
              <a:rPr lang="en-GB" dirty="0" smtClean="0"/>
              <a:t>Must be in RP’s best interests</a:t>
            </a:r>
          </a:p>
          <a:p>
            <a:r>
              <a:rPr lang="en-GB" dirty="0" smtClean="0"/>
              <a:t>Right to review by Supervisory Body or appeal to Court of Protection, non means tested legal aid</a:t>
            </a:r>
          </a:p>
          <a:p>
            <a:r>
              <a:rPr lang="en-GB" dirty="0" smtClean="0"/>
              <a:t>COP can authorise DOL for those not in hospital or care home e.g. Supported living placements</a:t>
            </a:r>
          </a:p>
          <a:p>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DOL Safeguards Processes</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Managing Authority of hospital, care home can issue urgent DOL authorisation- 7 calendar days </a:t>
            </a:r>
          </a:p>
          <a:p>
            <a:r>
              <a:rPr lang="en-GB" dirty="0" smtClean="0"/>
              <a:t>Apply for standard authorisation to Local Authority Supervisory Body </a:t>
            </a:r>
          </a:p>
          <a:p>
            <a:r>
              <a:rPr lang="en-GB" dirty="0" smtClean="0"/>
              <a:t>Best Interests Assessor- age, best interests, no refusal by attorney, capacity assessments</a:t>
            </a:r>
          </a:p>
          <a:p>
            <a:r>
              <a:rPr lang="en-GB" dirty="0" smtClean="0"/>
              <a:t>Mental Health Assessor- mental health, eligibility for DOLs v MHA, capacity assessments</a:t>
            </a:r>
          </a:p>
          <a:p>
            <a:r>
              <a:rPr lang="en-GB" dirty="0" smtClean="0"/>
              <a:t>Supervisory Body – Local Authority can extend urgent for max 7 days; grant authorisation  max 12ms</a:t>
            </a:r>
          </a:p>
          <a:p>
            <a:r>
              <a:rPr lang="en-GB" dirty="0" smtClean="0"/>
              <a:t>Authorisers – senior LA staff, quasi judicial role (</a:t>
            </a:r>
            <a:r>
              <a:rPr lang="en-GB" dirty="0" err="1" smtClean="0"/>
              <a:t>Neary</a:t>
            </a:r>
            <a:r>
              <a:rPr lang="en-GB" dirty="0" smtClean="0"/>
              <a:t> judgment)</a:t>
            </a:r>
          </a:p>
          <a:p>
            <a:r>
              <a:rPr lang="en-GB" dirty="0" smtClean="0"/>
              <a:t>Independent Mental Capacity Advocate for RP with no family</a:t>
            </a:r>
          </a:p>
          <a:p>
            <a:r>
              <a:rPr lang="en-GB" dirty="0" smtClean="0"/>
              <a:t>Relevant Person’s Representative, family or paid after authorisation.</a:t>
            </a: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DOLS RP’s Representative &amp; BIA</a:t>
            </a:r>
            <a:endParaRPr lang="en-GB" dirty="0"/>
          </a:p>
        </p:txBody>
      </p:sp>
      <p:sp>
        <p:nvSpPr>
          <p:cNvPr id="3" name="Content Placeholder 2"/>
          <p:cNvSpPr>
            <a:spLocks noGrp="1"/>
          </p:cNvSpPr>
          <p:nvPr>
            <p:ph idx="1"/>
          </p:nvPr>
        </p:nvSpPr>
        <p:spPr/>
        <p:txBody>
          <a:bodyPr>
            <a:normAutofit lnSpcReduction="10000"/>
          </a:bodyPr>
          <a:lstStyle/>
          <a:p>
            <a:r>
              <a:rPr lang="en-GB" dirty="0" smtClean="0"/>
              <a:t>RPR -critical role to support RP </a:t>
            </a:r>
          </a:p>
          <a:p>
            <a:r>
              <a:rPr lang="en-GB" dirty="0" smtClean="0"/>
              <a:t>Paid RPRs more likely to challenge  authorisation in the Court of Protection</a:t>
            </a:r>
          </a:p>
          <a:p>
            <a:r>
              <a:rPr lang="en-GB" dirty="0" smtClean="0"/>
              <a:t>BIAs –though employed by LA are human rights focused, challenge abuse, restrictive practices, give RP/family a voice</a:t>
            </a:r>
          </a:p>
          <a:p>
            <a:r>
              <a:rPr lang="en-GB" dirty="0" smtClean="0"/>
              <a:t>BIAs recommend conditions to reduce restrictive practices; resolve disputes with RP &amp; family</a:t>
            </a:r>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smtClean="0"/>
              <a:t>Interface MHA and informal detention /DOLs</a:t>
            </a:r>
            <a:endParaRPr lang="en-GB" sz="3600" dirty="0"/>
          </a:p>
        </p:txBody>
      </p:sp>
      <p:sp>
        <p:nvSpPr>
          <p:cNvPr id="3" name="Content Placeholder 2"/>
          <p:cNvSpPr>
            <a:spLocks noGrp="1"/>
          </p:cNvSpPr>
          <p:nvPr>
            <p:ph idx="1"/>
          </p:nvPr>
        </p:nvSpPr>
        <p:spPr/>
        <p:txBody>
          <a:bodyPr>
            <a:normAutofit/>
          </a:bodyPr>
          <a:lstStyle/>
          <a:p>
            <a:r>
              <a:rPr lang="en-GB" dirty="0" smtClean="0"/>
              <a:t>Informal patients in psychiatric wards, no right to review by Tribunal</a:t>
            </a:r>
          </a:p>
          <a:p>
            <a:r>
              <a:rPr lang="en-GB" dirty="0" smtClean="0"/>
              <a:t>Since SC Cheshire West decision, cohort of informal incapacitated patients shrinking- detained under MHA or under DOLS </a:t>
            </a:r>
          </a:p>
          <a:p>
            <a:r>
              <a:rPr lang="en-GB" dirty="0" smtClean="0"/>
              <a:t>Schedule 1A interface DOLs/MHA a disaster</a:t>
            </a:r>
          </a:p>
          <a:p>
            <a:r>
              <a:rPr lang="en-GB" dirty="0" smtClean="0"/>
              <a:t>DOLS processes too complex, Care Homes not completing forms correctly, not embedded yet</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Case example MHA/MCA</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Woman aged 80, confused, self neglecting, dementia, sectioned for assessment s2 MHA; after 28 days becomes a “voluntary “patient. No detailed capacity assessment completed as to whether she had capacity to consent to treatment and to stay.</a:t>
            </a:r>
          </a:p>
          <a:p>
            <a:r>
              <a:rPr lang="en-GB" dirty="0" smtClean="0"/>
              <a:t>Under continuous supervision and not free to leave so placed under DOLS Authorisation</a:t>
            </a:r>
          </a:p>
          <a:p>
            <a:r>
              <a:rPr lang="en-GB" dirty="0" smtClean="0"/>
              <a:t>Psychiatrist wants Social Care to move her to care home. Woman wants to go home but concerns whether she will accept care package. Adult Care willing to trial her at home. Independent Mental Capacity Advocate appointed as decision on residence required.  IMCA pushes for a trial at home. </a:t>
            </a:r>
          </a:p>
          <a:p>
            <a:r>
              <a:rPr lang="en-GB" dirty="0" smtClean="0"/>
              <a:t>If not agreed, Social Care may move her to care home, but will need DOLS authorisation at the care home and will have to apply to Court to decide where she will live permanently </a:t>
            </a:r>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 PCT v LDV [2013] EWHC 272 (</a:t>
            </a:r>
            <a:r>
              <a:rPr lang="en-GB" dirty="0" err="1" smtClean="0"/>
              <a:t>Fam</a:t>
            </a:r>
            <a:r>
              <a:rPr lang="en-GB" dirty="0" smtClean="0"/>
              <a:t>) –capacity for DOL</a:t>
            </a:r>
            <a:endParaRPr lang="en-GB" dirty="0"/>
          </a:p>
        </p:txBody>
      </p:sp>
      <p:sp>
        <p:nvSpPr>
          <p:cNvPr id="3" name="Content Placeholder 2"/>
          <p:cNvSpPr>
            <a:spLocks noGrp="1"/>
          </p:cNvSpPr>
          <p:nvPr>
            <p:ph idx="1"/>
          </p:nvPr>
        </p:nvSpPr>
        <p:spPr/>
        <p:txBody>
          <a:bodyPr>
            <a:normAutofit/>
          </a:bodyPr>
          <a:lstStyle/>
          <a:p>
            <a:r>
              <a:rPr lang="en-GB" dirty="0" smtClean="0"/>
              <a:t>Has the Assessor considered the concrete situation &amp; RP’s understanding of their situation?</a:t>
            </a:r>
          </a:p>
          <a:p>
            <a:r>
              <a:rPr lang="en-GB" dirty="0" smtClean="0"/>
              <a:t>RP must understand some information about the context in which the DOL is being imposed, i.e. the care /treatment regime, level of supervision, restraint, medication.</a:t>
            </a:r>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Restraint ROI Bill</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S27 impose limit on decision-making </a:t>
            </a:r>
            <a:r>
              <a:rPr lang="en-GB" dirty="0"/>
              <a:t>representatives </a:t>
            </a:r>
            <a:r>
              <a:rPr lang="en-GB" dirty="0" smtClean="0"/>
              <a:t>(DMRs) concerning restraint. </a:t>
            </a:r>
          </a:p>
          <a:p>
            <a:r>
              <a:rPr lang="en-GB" dirty="0" smtClean="0"/>
              <a:t>DMR </a:t>
            </a:r>
            <a:r>
              <a:rPr lang="en-GB" dirty="0"/>
              <a:t>is considered to </a:t>
            </a:r>
            <a:r>
              <a:rPr lang="en-GB" dirty="0" smtClean="0"/>
              <a:t>do more than restrain </a:t>
            </a:r>
            <a:r>
              <a:rPr lang="en-GB" dirty="0"/>
              <a:t>a </a:t>
            </a:r>
            <a:r>
              <a:rPr lang="en-GB" dirty="0" smtClean="0"/>
              <a:t>RP </a:t>
            </a:r>
            <a:r>
              <a:rPr lang="en-GB" dirty="0"/>
              <a:t>if </a:t>
            </a:r>
            <a:r>
              <a:rPr lang="en-GB" dirty="0" smtClean="0"/>
              <a:t>deprives RP of liberty as per A 5 </a:t>
            </a:r>
            <a:r>
              <a:rPr lang="en-GB" dirty="0"/>
              <a:t>of </a:t>
            </a:r>
            <a:r>
              <a:rPr lang="en-GB" dirty="0" smtClean="0"/>
              <a:t>ECHR.</a:t>
            </a:r>
            <a:endParaRPr lang="en-GB" dirty="0"/>
          </a:p>
          <a:p>
            <a:r>
              <a:rPr lang="en-GB" dirty="0" smtClean="0"/>
              <a:t>This shall not prejudice S69 </a:t>
            </a:r>
            <a:r>
              <a:rPr lang="en-GB" dirty="0"/>
              <a:t>of </a:t>
            </a:r>
            <a:r>
              <a:rPr lang="en-GB" dirty="0" smtClean="0"/>
              <a:t>MHA (seclusion/ bodily restraint restrictions)</a:t>
            </a:r>
          </a:p>
          <a:p>
            <a:r>
              <a:rPr lang="en-GB" dirty="0" smtClean="0"/>
              <a:t>S41 similar power for attorney for welfare decisions under EPA</a:t>
            </a:r>
          </a:p>
          <a:p>
            <a:r>
              <a:rPr lang="en-GB" dirty="0" smtClean="0"/>
              <a:t>S53 similar rules for informal decision maker</a:t>
            </a:r>
          </a:p>
          <a:p>
            <a:r>
              <a:rPr lang="en-GB" dirty="0" smtClean="0"/>
              <a:t>No reference to seclusion or chemical restraint</a:t>
            </a:r>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Part 9 Detention-related safeguards ROI</a:t>
            </a:r>
            <a:r>
              <a:rPr lang="en-GB" sz="3600" i="1" dirty="0" smtClean="0"/>
              <a:t> </a:t>
            </a:r>
            <a:endParaRPr lang="en-GB" sz="3600" dirty="0"/>
          </a:p>
        </p:txBody>
      </p:sp>
      <p:sp>
        <p:nvSpPr>
          <p:cNvPr id="3" name="Content Placeholder 2"/>
          <p:cNvSpPr>
            <a:spLocks noGrp="1"/>
          </p:cNvSpPr>
          <p:nvPr>
            <p:ph idx="1"/>
          </p:nvPr>
        </p:nvSpPr>
        <p:spPr/>
        <p:txBody>
          <a:bodyPr>
            <a:normAutofit fontScale="92500"/>
          </a:bodyPr>
          <a:lstStyle/>
          <a:p>
            <a:r>
              <a:rPr lang="en-GB" dirty="0" smtClean="0"/>
              <a:t>Section 67 ADMCB- Where an issue arises in an application to the Court as to whether a person who lacks capacity is </a:t>
            </a:r>
            <a:r>
              <a:rPr lang="en-GB" b="1" dirty="0" smtClean="0"/>
              <a:t>suffering from a mental disorder</a:t>
            </a:r>
            <a:r>
              <a:rPr lang="en-GB" dirty="0" smtClean="0"/>
              <a:t>, (as defined by MHA) the </a:t>
            </a:r>
            <a:r>
              <a:rPr lang="en-GB" b="1" dirty="0" smtClean="0"/>
              <a:t>procedures under MHA 2001 shall be followed </a:t>
            </a:r>
            <a:r>
              <a:rPr lang="en-GB" dirty="0" smtClean="0"/>
              <a:t>as respects any proposal to </a:t>
            </a:r>
            <a:r>
              <a:rPr lang="en-GB" b="1" dirty="0" smtClean="0"/>
              <a:t>detain</a:t>
            </a:r>
            <a:r>
              <a:rPr lang="en-GB" dirty="0" smtClean="0"/>
              <a:t>  i.e. detain within ECHR.</a:t>
            </a:r>
          </a:p>
          <a:p>
            <a:r>
              <a:rPr lang="en-GB" b="1" dirty="0" smtClean="0"/>
              <a:t>Not restricted to wards of court </a:t>
            </a:r>
          </a:p>
          <a:p>
            <a:r>
              <a:rPr lang="en-GB" dirty="0" smtClean="0"/>
              <a:t>Lacks capacity for what- to consent to MH detention?  Note narrow MHA definition</a:t>
            </a:r>
          </a:p>
          <a:p>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Definition of Mental Disorder under MHA</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means mental illness, </a:t>
            </a:r>
            <a:r>
              <a:rPr lang="en-GB" b="1" dirty="0" smtClean="0"/>
              <a:t>severe</a:t>
            </a:r>
            <a:r>
              <a:rPr lang="en-GB" dirty="0" smtClean="0"/>
              <a:t> dementia or </a:t>
            </a:r>
            <a:r>
              <a:rPr lang="en-GB" b="1" dirty="0" smtClean="0"/>
              <a:t>significant</a:t>
            </a:r>
            <a:r>
              <a:rPr lang="en-GB" dirty="0" smtClean="0"/>
              <a:t> intellectual disability where—</a:t>
            </a:r>
          </a:p>
          <a:p>
            <a:r>
              <a:rPr lang="en-GB" dirty="0" smtClean="0"/>
              <a:t>because of that condition, there is a serious likelihood of RP causing immediate and serious harm to him/herself or to others or</a:t>
            </a:r>
          </a:p>
          <a:p>
            <a:r>
              <a:rPr lang="en-GB" dirty="0" smtClean="0"/>
              <a:t>because of its severity, P’s judgment is so impaired that failure to admit to an approved centre would be likely to lead to a serious deterioration or would prevent appropriate treatment and it would likely benefit P.</a:t>
            </a:r>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Implications of s67</a:t>
            </a:r>
            <a:endParaRPr lang="en-GB" dirty="0"/>
          </a:p>
        </p:txBody>
      </p:sp>
      <p:sp>
        <p:nvSpPr>
          <p:cNvPr id="3" name="Content Placeholder 2"/>
          <p:cNvSpPr>
            <a:spLocks noGrp="1"/>
          </p:cNvSpPr>
          <p:nvPr>
            <p:ph idx="1"/>
          </p:nvPr>
        </p:nvSpPr>
        <p:spPr/>
        <p:txBody>
          <a:bodyPr>
            <a:normAutofit/>
          </a:bodyPr>
          <a:lstStyle/>
          <a:p>
            <a:r>
              <a:rPr lang="en-GB" dirty="0" smtClean="0"/>
              <a:t>“</a:t>
            </a:r>
            <a:r>
              <a:rPr lang="en-GB" i="1" dirty="0" smtClean="0"/>
              <a:t>The MHA procedures will be followed</a:t>
            </a:r>
            <a:r>
              <a:rPr lang="en-GB" dirty="0" smtClean="0"/>
              <a:t>” – will the Judge order RP to be detained or transfer RP to the Mental Health Commission so that a Tribunal can be organised?</a:t>
            </a:r>
          </a:p>
          <a:p>
            <a:r>
              <a:rPr lang="en-GB" dirty="0" smtClean="0"/>
              <a:t>Difficulty in finalising ADMCB interface with MHA until review of MHA 2001 completed – will MHA be amended or use ADMCB to amend MHA re RPs without DM capacity?</a:t>
            </a:r>
          </a:p>
          <a:p>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Examine and make recommendations for  ROI Assisted Decision Making (Capacity) Bill (ADMCB) and Northern Ireland Mental Capacity Bill (NIMCB)</a:t>
            </a:r>
          </a:p>
          <a:p>
            <a:r>
              <a:rPr lang="en-GB" dirty="0" smtClean="0"/>
              <a:t>Will focus on Deprivation of Liberty (DOL), proposed authorisation processes and safeguards and roles of proposed agencies.</a:t>
            </a:r>
          </a:p>
          <a:p>
            <a:r>
              <a:rPr lang="en-GB" b="1" dirty="0" smtClean="0"/>
              <a:t>Separate handout on additional recommendations not included in </a:t>
            </a:r>
            <a:r>
              <a:rPr lang="en-GB" b="1" dirty="0" err="1" smtClean="0"/>
              <a:t>Powerpoint</a:t>
            </a:r>
            <a:r>
              <a:rPr lang="en-GB" b="1" dirty="0" smtClean="0"/>
              <a:t> due to time constraints</a:t>
            </a:r>
          </a:p>
          <a:p>
            <a:r>
              <a:rPr lang="en-GB" dirty="0" smtClean="0"/>
              <a:t>Apologies for errors as working in England not Ireland!</a:t>
            </a:r>
          </a:p>
          <a:p>
            <a:r>
              <a:rPr lang="en-GB" dirty="0" smtClean="0"/>
              <a:t>“RPs”  -describes the persons  subject to both Bills - not intended to disrespect people with disabilities/ capacity issues but for time sake only!</a:t>
            </a:r>
          </a:p>
          <a:p>
            <a:r>
              <a:rPr lang="en-GB" b="1" dirty="0" smtClean="0"/>
              <a:t>Speaking personally and not on behalf of </a:t>
            </a:r>
            <a:r>
              <a:rPr lang="en-GB" b="1" smtClean="0"/>
              <a:t>my employer</a:t>
            </a:r>
            <a:endParaRPr lang="en-GB" b="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Review of detention of wards</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Section 68 -review of </a:t>
            </a:r>
            <a:r>
              <a:rPr lang="en-GB" dirty="0" err="1" smtClean="0"/>
              <a:t>W</a:t>
            </a:r>
            <a:r>
              <a:rPr lang="en-GB" b="1" dirty="0" err="1" smtClean="0"/>
              <a:t>ardship</a:t>
            </a:r>
            <a:r>
              <a:rPr lang="en-GB" dirty="0" smtClean="0"/>
              <a:t> orders detaining RP in an MHA </a:t>
            </a:r>
            <a:r>
              <a:rPr lang="en-GB" b="1" dirty="0" smtClean="0"/>
              <a:t>approved centre</a:t>
            </a:r>
            <a:r>
              <a:rPr lang="en-GB" dirty="0" smtClean="0"/>
              <a:t>. </a:t>
            </a:r>
          </a:p>
          <a:p>
            <a:r>
              <a:rPr lang="en-GB" dirty="0" smtClean="0"/>
              <a:t>If satisfied that RP still suffering from a MHA mental disorder, </a:t>
            </a:r>
            <a:r>
              <a:rPr lang="en-GB" dirty="0" err="1" smtClean="0"/>
              <a:t>Wardship</a:t>
            </a:r>
            <a:r>
              <a:rPr lang="en-GB" dirty="0" smtClean="0"/>
              <a:t> Court may order continued detention in the approved detention centre or an alternative centre for 3 months. </a:t>
            </a:r>
          </a:p>
          <a:p>
            <a:r>
              <a:rPr lang="en-GB" dirty="0" smtClean="0"/>
              <a:t>2</a:t>
            </a:r>
            <a:r>
              <a:rPr lang="en-GB" baseline="30000" dirty="0" smtClean="0"/>
              <a:t>nd</a:t>
            </a:r>
            <a:r>
              <a:rPr lang="en-GB" dirty="0" smtClean="0"/>
              <a:t> or subsequent review  - order for 6 months. Before review, obtain clinical director’s views, and from treating and independent psychiatrists</a:t>
            </a:r>
          </a:p>
          <a:p>
            <a:r>
              <a:rPr lang="en-GB" dirty="0" smtClean="0"/>
              <a:t>Only discharged from detention if no longer suffering from a (MHA defined) mental disorder</a:t>
            </a:r>
          </a:p>
          <a:p>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Review of detention of wards ROI- 2</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S69 similar powers of review for RPs in an institution other than an approved centre</a:t>
            </a:r>
          </a:p>
          <a:p>
            <a:r>
              <a:rPr lang="en-GB" dirty="0" smtClean="0"/>
              <a:t>Institution- not defined but s56(6) refers to a hospital or other institution for the care or treatment of mentally ill or intellectually disabled persons and any public or private institution for the care of elderly or infirm persons</a:t>
            </a:r>
          </a:p>
          <a:p>
            <a:r>
              <a:rPr lang="en-GB" dirty="0" smtClean="0"/>
              <a:t>S67 MHA—(1) Subject to sections 12/22 a person suffering from a mental disorder shall not be detained in any place other than an approved centre (but wards can be under Bill!).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Review of detention of wards -3</a:t>
            </a:r>
            <a:endParaRPr lang="en-GB" dirty="0"/>
          </a:p>
        </p:txBody>
      </p:sp>
      <p:sp>
        <p:nvSpPr>
          <p:cNvPr id="3" name="Content Placeholder 2"/>
          <p:cNvSpPr>
            <a:spLocks noGrp="1"/>
          </p:cNvSpPr>
          <p:nvPr>
            <p:ph idx="1"/>
          </p:nvPr>
        </p:nvSpPr>
        <p:spPr/>
        <p:txBody>
          <a:bodyPr>
            <a:normAutofit lnSpcReduction="10000"/>
          </a:bodyPr>
          <a:lstStyle/>
          <a:p>
            <a:r>
              <a:rPr lang="en-GB" b="1" dirty="0" smtClean="0"/>
              <a:t>Why cannot the Court refer these cases to the Tribunal for review of detention?</a:t>
            </a:r>
          </a:p>
          <a:p>
            <a:r>
              <a:rPr lang="en-GB" dirty="0" smtClean="0"/>
              <a:t>Does not say RP can seek review or that psychiatrist should initiate review if RP no longer suffering from mental disorder</a:t>
            </a:r>
          </a:p>
          <a:p>
            <a:r>
              <a:rPr lang="en-GB" dirty="0" smtClean="0"/>
              <a:t>No reference to obtaining RP’s views / preferences directly or via independent mental health advocate or social work or psychology reports</a:t>
            </a:r>
          </a:p>
          <a:p>
            <a:endParaRPr lang="en-GB"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Detention and wards of court –recommendations</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Wards under </a:t>
            </a:r>
            <a:r>
              <a:rPr lang="en-GB" dirty="0" err="1" smtClean="0"/>
              <a:t>wardship</a:t>
            </a:r>
            <a:r>
              <a:rPr lang="en-GB" dirty="0" smtClean="0"/>
              <a:t> detention orders should be prioritised for Court review on Bill’s implementation.</a:t>
            </a:r>
          </a:p>
          <a:p>
            <a:r>
              <a:rPr lang="en-GB" dirty="0" smtClean="0"/>
              <a:t>MHA advocates to work with wards to ascertain preferences</a:t>
            </a:r>
          </a:p>
          <a:p>
            <a:r>
              <a:rPr lang="en-GB" dirty="0" smtClean="0"/>
              <a:t>Create a panel of “DOL assessors” (similar to Best Interests Assessors) to review detained wards pre implementation, assess capacity on a range of decisions, ready to provide report to Court so not just a medical model though still need Dr’s report- A5 </a:t>
            </a:r>
          </a:p>
          <a:p>
            <a:r>
              <a:rPr lang="en-GB" dirty="0" smtClean="0"/>
              <a:t>Panel to include doctors, nurses, social workers independent of service provider, </a:t>
            </a:r>
          </a:p>
          <a:p>
            <a:r>
              <a:rPr lang="en-GB" dirty="0" smtClean="0"/>
              <a:t>Access to legal advice/ aid/ Court friend</a:t>
            </a:r>
            <a:endParaRPr lang="en-GB"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What about those under DOL but not </a:t>
            </a:r>
            <a:r>
              <a:rPr lang="en-GB" dirty="0" err="1" smtClean="0"/>
              <a:t>wardship</a:t>
            </a:r>
            <a:r>
              <a:rPr lang="en-GB" dirty="0" smtClean="0"/>
              <a:t>?</a:t>
            </a:r>
            <a:endParaRPr lang="en-GB" dirty="0"/>
          </a:p>
        </p:txBody>
      </p:sp>
      <p:sp>
        <p:nvSpPr>
          <p:cNvPr id="3" name="Content Placeholder 2"/>
          <p:cNvSpPr>
            <a:spLocks noGrp="1"/>
          </p:cNvSpPr>
          <p:nvPr>
            <p:ph idx="1"/>
          </p:nvPr>
        </p:nvSpPr>
        <p:spPr/>
        <p:txBody>
          <a:bodyPr>
            <a:normAutofit fontScale="70000" lnSpcReduction="20000"/>
          </a:bodyPr>
          <a:lstStyle/>
          <a:p>
            <a:r>
              <a:rPr lang="en-GB" sz="3400" dirty="0" smtClean="0"/>
              <a:t>If not under s67 or MHA criteria, then no DOL procedures</a:t>
            </a:r>
          </a:p>
          <a:p>
            <a:r>
              <a:rPr lang="en-GB" sz="3400" dirty="0" smtClean="0"/>
              <a:t>For A5 ECHR compliance, need safeguards re DOL in congregated housing; residential centres, for voluntary MH patients etc</a:t>
            </a:r>
          </a:p>
          <a:p>
            <a:r>
              <a:rPr lang="en-GB" sz="3400" dirty="0" smtClean="0"/>
              <a:t>Who will assess capacity for DOL? </a:t>
            </a:r>
          </a:p>
          <a:p>
            <a:r>
              <a:rPr lang="en-GB" sz="3400" dirty="0" smtClean="0"/>
              <a:t>Suggest Panel system for authorisation - who will create and supervise Panel?  Right of appeal to Tribunal or Court?</a:t>
            </a:r>
          </a:p>
          <a:p>
            <a:r>
              <a:rPr lang="en-GB" sz="3400" dirty="0" smtClean="0"/>
              <a:t>Where will Panel sit -within HSE, OPG, MHC?</a:t>
            </a:r>
          </a:p>
          <a:p>
            <a:r>
              <a:rPr lang="en-GB" sz="3400" dirty="0" smtClean="0"/>
              <a:t>Which agency will oversee authorisations , investigate RPs under DOL in care homes/ community placements, issue reports on restraint/ DOL– an  expanded MHC or HIQA? </a:t>
            </a:r>
          </a:p>
          <a:p>
            <a:endParaRPr lang="en-GB"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Forensic risks</a:t>
            </a:r>
            <a:endParaRPr lang="en-GB" dirty="0"/>
          </a:p>
        </p:txBody>
      </p:sp>
      <p:sp>
        <p:nvSpPr>
          <p:cNvPr id="3" name="Content Placeholder 2"/>
          <p:cNvSpPr>
            <a:spLocks noGrp="1"/>
          </p:cNvSpPr>
          <p:nvPr>
            <p:ph idx="1"/>
          </p:nvPr>
        </p:nvSpPr>
        <p:spPr/>
        <p:txBody>
          <a:bodyPr>
            <a:normAutofit fontScale="92500"/>
          </a:bodyPr>
          <a:lstStyle/>
          <a:p>
            <a:r>
              <a:rPr lang="en-GB" dirty="0" smtClean="0"/>
              <a:t>MCA /DOLS not designed for risk of harm by RP to others unlike MHA</a:t>
            </a:r>
          </a:p>
          <a:p>
            <a:r>
              <a:rPr lang="en-GB" dirty="0" smtClean="0"/>
              <a:t>Local authorities fund 24: 7 packages for sex offenders with Intellectual Disability to prevent offending- is this preventative detention unlawful and not to be under DOLs ?</a:t>
            </a:r>
          </a:p>
          <a:p>
            <a:r>
              <a:rPr lang="en-GB" dirty="0" smtClean="0"/>
              <a:t>But see Y County Council v ZZ [2012] MHLO 179</a:t>
            </a:r>
          </a:p>
          <a:p>
            <a:r>
              <a:rPr lang="en-GB" dirty="0" smtClean="0"/>
              <a:t>J Council v GU &amp; Ors [2012] EWHC 3531</a:t>
            </a:r>
            <a:endParaRPr lang="en-GB"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Challenges to implementation ADMCB</a:t>
            </a:r>
            <a:endParaRPr lang="en-GB" dirty="0"/>
          </a:p>
        </p:txBody>
      </p:sp>
      <p:sp>
        <p:nvSpPr>
          <p:cNvPr id="3" name="Content Placeholder 2"/>
          <p:cNvSpPr>
            <a:spLocks noGrp="1"/>
          </p:cNvSpPr>
          <p:nvPr>
            <p:ph idx="1"/>
          </p:nvPr>
        </p:nvSpPr>
        <p:spPr/>
        <p:txBody>
          <a:bodyPr>
            <a:normAutofit fontScale="85000" lnSpcReduction="10000"/>
          </a:bodyPr>
          <a:lstStyle/>
          <a:p>
            <a:r>
              <a:rPr lang="en-GB" b="1" dirty="0" smtClean="0"/>
              <a:t>Resources</a:t>
            </a:r>
            <a:r>
              <a:rPr lang="en-GB" dirty="0" smtClean="0"/>
              <a:t>- require resourced OPG, Advocacy service and Courts, Bill will be undermined in implementation</a:t>
            </a:r>
          </a:p>
          <a:p>
            <a:r>
              <a:rPr lang="en-GB" dirty="0" smtClean="0"/>
              <a:t>Professionals need training to change practice, to let go of best interests paradigm and accede to RP’s preferences</a:t>
            </a:r>
          </a:p>
          <a:p>
            <a:r>
              <a:rPr lang="en-GB" dirty="0" smtClean="0"/>
              <a:t>Deal with concerns about professional liability and impact on duty of care- what will the Coroner say?</a:t>
            </a:r>
          </a:p>
          <a:p>
            <a:r>
              <a:rPr lang="en-GB" dirty="0" smtClean="0"/>
              <a:t>Education of RPs and carers on understanding complex mechanisms under Bill and how to implement them</a:t>
            </a:r>
          </a:p>
          <a:p>
            <a:r>
              <a:rPr lang="en-GB" dirty="0" smtClean="0"/>
              <a:t>Difficulties in persuading organisations that DM capacity is a continuum not black and white</a:t>
            </a:r>
            <a:endParaRPr lang="en-GB"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Key provisions NI Mental Capacity Bill</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Capacity- diagnostic and functional tests- </a:t>
            </a:r>
            <a:r>
              <a:rPr lang="en-GB" b="1" dirty="0" smtClean="0"/>
              <a:t>over 16</a:t>
            </a:r>
          </a:p>
          <a:p>
            <a:r>
              <a:rPr lang="en-GB" dirty="0" smtClean="0"/>
              <a:t>Need an impairment to intervene compulsorily</a:t>
            </a:r>
          </a:p>
          <a:p>
            <a:r>
              <a:rPr lang="en-GB" b="1" dirty="0" smtClean="0"/>
              <a:t>No compulsory MH treatment for those with capacity to refuse</a:t>
            </a:r>
          </a:p>
          <a:p>
            <a:r>
              <a:rPr lang="en-GB" dirty="0" smtClean="0"/>
              <a:t>Best interests – less restrictive principle</a:t>
            </a:r>
          </a:p>
          <a:p>
            <a:r>
              <a:rPr lang="en-GB" dirty="0" smtClean="0"/>
              <a:t>If has capacity, RP nominates Nominated Person (NP), if not, their carer -not a decision maker but can object to serious interventions, compulsory MH treatment &amp; certain physical treatments </a:t>
            </a:r>
          </a:p>
          <a:p>
            <a:endParaRPr lang="en-GB" dirty="0" smtClean="0"/>
          </a:p>
          <a:p>
            <a:endParaRPr lang="en-GB" dirty="0" smtClean="0"/>
          </a:p>
          <a:p>
            <a:endParaRPr lang="en-GB"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Detention/deprivation of liberty grounds</a:t>
            </a:r>
            <a:endParaRPr lang="en-GB" dirty="0"/>
          </a:p>
        </p:txBody>
      </p:sp>
      <p:sp>
        <p:nvSpPr>
          <p:cNvPr id="3" name="Content Placeholder 2"/>
          <p:cNvSpPr>
            <a:spLocks noGrp="1"/>
          </p:cNvSpPr>
          <p:nvPr>
            <p:ph idx="1"/>
          </p:nvPr>
        </p:nvSpPr>
        <p:spPr/>
        <p:txBody>
          <a:bodyPr>
            <a:normAutofit/>
          </a:bodyPr>
          <a:lstStyle/>
          <a:p>
            <a:r>
              <a:rPr lang="en-GB" dirty="0" smtClean="0"/>
              <a:t>DOL may be required in a hospital/ care home where care or treatment available; or </a:t>
            </a:r>
          </a:p>
          <a:p>
            <a:r>
              <a:rPr lang="en-GB" dirty="0" smtClean="0"/>
              <a:t>When being taken, transferred or returned there (no need for authorisation if emergency)</a:t>
            </a:r>
          </a:p>
          <a:p>
            <a:r>
              <a:rPr lang="en-GB" dirty="0" smtClean="0"/>
              <a:t>For compulsory treatment with serious consequences</a:t>
            </a:r>
          </a:p>
          <a:p>
            <a:r>
              <a:rPr lang="en-GB" dirty="0" smtClean="0"/>
              <a:t>For conditions imposed  during approved absence in community</a:t>
            </a:r>
          </a:p>
          <a:p>
            <a:endParaRPr lang="en-GB" dirty="0" smtClean="0"/>
          </a:p>
          <a:p>
            <a:endParaRPr lang="en-GB" dirty="0" smtClean="0"/>
          </a:p>
          <a:p>
            <a:endParaRPr lang="en-GB"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NI Bill - authorisations</a:t>
            </a:r>
            <a:endParaRPr lang="en-GB" dirty="0"/>
          </a:p>
        </p:txBody>
      </p:sp>
      <p:sp>
        <p:nvSpPr>
          <p:cNvPr id="3" name="Content Placeholder 2"/>
          <p:cNvSpPr>
            <a:spLocks noGrp="1"/>
          </p:cNvSpPr>
          <p:nvPr>
            <p:ph idx="1"/>
          </p:nvPr>
        </p:nvSpPr>
        <p:spPr/>
        <p:txBody>
          <a:bodyPr>
            <a:normAutofit lnSpcReduction="10000"/>
          </a:bodyPr>
          <a:lstStyle/>
          <a:p>
            <a:r>
              <a:rPr lang="en-GB" dirty="0" smtClean="0"/>
              <a:t>Need </a:t>
            </a:r>
            <a:r>
              <a:rPr lang="en-GB" b="1" dirty="0" smtClean="0"/>
              <a:t>authorisation</a:t>
            </a:r>
            <a:r>
              <a:rPr lang="en-GB" dirty="0" smtClean="0"/>
              <a:t> for DOL, attendance for treatment/ residence requirements  (similar to MH Guardianship) or compulsory serious treatment where NP objects and P resists  or a DOL occurs</a:t>
            </a:r>
          </a:p>
          <a:p>
            <a:r>
              <a:rPr lang="en-GB" dirty="0" smtClean="0"/>
              <a:t>Independent advocate for those without capacity or if NM objects to intervention</a:t>
            </a:r>
          </a:p>
          <a:p>
            <a:r>
              <a:rPr lang="en-GB" dirty="0" smtClean="0"/>
              <a:t>If advocate objects, Trust decide interventions but  reviewed by Tribunal</a:t>
            </a:r>
          </a:p>
          <a:p>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ADMCB- general comments</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Bill has lots of positives – abolition of wards of court system, setting out guiding principles, functional capacity, supported decision making through a range of roles </a:t>
            </a:r>
            <a:r>
              <a:rPr lang="en-GB" dirty="0" err="1" smtClean="0"/>
              <a:t>e.g</a:t>
            </a:r>
            <a:r>
              <a:rPr lang="en-GB" dirty="0" smtClean="0"/>
              <a:t> co decision making assistant, Court appointed representatives and the Public Guardian</a:t>
            </a:r>
          </a:p>
          <a:p>
            <a:r>
              <a:rPr lang="en-GB" dirty="0" smtClean="0"/>
              <a:t>Some recommendations on the need for advocacy services, detention/DOL processes, systems, transitional issues – see also other handout</a:t>
            </a:r>
          </a:p>
          <a:p>
            <a:r>
              <a:rPr lang="en-GB" dirty="0" smtClean="0"/>
              <a:t>Capacity assessments should be done by not only doctors but by nurses, social workers, psychologists, other health professionals</a:t>
            </a:r>
            <a:endParaRPr lang="en-GB"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Authorisation for DOL</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HSC panel may only authorise a DOL in circumstances in which a failure to do would create a risk of serious harm to P or of serious physical harm to others; and</a:t>
            </a:r>
          </a:p>
          <a:p>
            <a:r>
              <a:rPr lang="en-GB" dirty="0" smtClean="0"/>
              <a:t>DOL is proportionate to likelihood/ seriousness of harm; P lacks capacity and in his/her best interests</a:t>
            </a:r>
          </a:p>
          <a:p>
            <a:r>
              <a:rPr lang="en-GB" dirty="0" smtClean="0"/>
              <a:t>Trust Panel must have report, care plan &amp; P’s views</a:t>
            </a:r>
          </a:p>
          <a:p>
            <a:r>
              <a:rPr lang="en-GB" dirty="0" smtClean="0"/>
              <a:t>May have oral hearing but to issue in 7 working days</a:t>
            </a:r>
          </a:p>
          <a:p>
            <a:r>
              <a:rPr lang="en-GB" dirty="0" smtClean="0"/>
              <a:t>Short term detention allowed for physical/ mental examination  of P without capacity only if a report including medical report completed by approved Social Worker</a:t>
            </a:r>
          </a:p>
          <a:p>
            <a:endParaRPr lang="en-GB"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Authorisation for DOL</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Interim authorisation 28 days</a:t>
            </a:r>
          </a:p>
          <a:p>
            <a:r>
              <a:rPr lang="en-GB" dirty="0" smtClean="0"/>
              <a:t>Panel issues authorisation for up to 6 months, then for a year</a:t>
            </a:r>
          </a:p>
          <a:p>
            <a:r>
              <a:rPr lang="en-GB" dirty="0" smtClean="0"/>
              <a:t>Appeals against authorisations go to Review Tribunal (similar to MHRT)  -if RP does not ask for review, automatic review after a while</a:t>
            </a:r>
          </a:p>
          <a:p>
            <a:r>
              <a:rPr lang="en-GB" dirty="0" smtClean="0"/>
              <a:t>Criminal offence if DOL unlawful </a:t>
            </a:r>
          </a:p>
          <a:p>
            <a:r>
              <a:rPr lang="en-GB" dirty="0" smtClean="0"/>
              <a:t>Placements other than care home /hospital- need High Court DOL order </a:t>
            </a:r>
          </a:p>
          <a:p>
            <a:endParaRPr lang="en-GB"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Comments on NI Bill</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No compulsory MH treatment for those with capacity to refuse -  will challenge professionals concerned  about extent of their duty of care</a:t>
            </a:r>
          </a:p>
          <a:p>
            <a:r>
              <a:rPr lang="en-GB" dirty="0" smtClean="0"/>
              <a:t>Create assessments tools to correctly assess capacity to refuse mental health treatment, because of the public’s perceived risk of harm to others and to patient</a:t>
            </a:r>
          </a:p>
          <a:p>
            <a:r>
              <a:rPr lang="en-GB" dirty="0" smtClean="0"/>
              <a:t>Extend authorisation procedures for DOL in community placements  rather than use Court</a:t>
            </a:r>
          </a:p>
          <a:p>
            <a:r>
              <a:rPr lang="en-GB" dirty="0" smtClean="0"/>
              <a:t>Welcome amendments to criminal justice laws to address disproportionate no. of people with disabilities caught up in that system.</a:t>
            </a:r>
            <a:endParaRPr lang="en-GB"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House of Lords Report-lessons</a:t>
            </a:r>
            <a:endParaRPr lang="en-GB" dirty="0"/>
          </a:p>
        </p:txBody>
      </p:sp>
      <p:sp>
        <p:nvSpPr>
          <p:cNvPr id="3" name="Content Placeholder 2"/>
          <p:cNvSpPr>
            <a:spLocks noGrp="1"/>
          </p:cNvSpPr>
          <p:nvPr>
            <p:ph idx="1"/>
          </p:nvPr>
        </p:nvSpPr>
        <p:spPr/>
        <p:txBody>
          <a:bodyPr>
            <a:normAutofit fontScale="92500"/>
          </a:bodyPr>
          <a:lstStyle/>
          <a:p>
            <a:r>
              <a:rPr lang="en-GB" dirty="0" smtClean="0"/>
              <a:t>Simplify DOLs law and </a:t>
            </a:r>
            <a:r>
              <a:rPr lang="en-GB" dirty="0"/>
              <a:t>processes </a:t>
            </a:r>
            <a:endParaRPr lang="en-GB" dirty="0" smtClean="0"/>
          </a:p>
          <a:p>
            <a:r>
              <a:rPr lang="en-GB" dirty="0" smtClean="0"/>
              <a:t>Clarify interface between MHA and DOLs</a:t>
            </a:r>
          </a:p>
          <a:p>
            <a:r>
              <a:rPr lang="en-GB" dirty="0" smtClean="0"/>
              <a:t>Social Care risk averse; NHS paternalistic</a:t>
            </a:r>
          </a:p>
          <a:p>
            <a:r>
              <a:rPr lang="en-GB" dirty="0" smtClean="0"/>
              <a:t>Move from protection to empowerment</a:t>
            </a:r>
          </a:p>
          <a:p>
            <a:r>
              <a:rPr lang="en-GB" dirty="0" smtClean="0"/>
              <a:t>Insufficient respect for RP’s wishes </a:t>
            </a:r>
          </a:p>
          <a:p>
            <a:r>
              <a:rPr lang="en-GB" dirty="0" smtClean="0"/>
              <a:t>Least restrictive options not sufficiently explored</a:t>
            </a:r>
          </a:p>
          <a:p>
            <a:r>
              <a:rPr lang="en-GB" dirty="0" smtClean="0"/>
              <a:t>Create effective oversight of Supervisory Bodies</a:t>
            </a:r>
          </a:p>
          <a:p>
            <a:endParaRPr lang="en-GB" dirty="0" smtClean="0"/>
          </a:p>
          <a:p>
            <a:endParaRPr lang="en-GB"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a:t>
            </a:r>
            <a:endParaRPr lang="en-GB" dirty="0"/>
          </a:p>
        </p:txBody>
      </p:sp>
      <p:sp>
        <p:nvSpPr>
          <p:cNvPr id="3" name="Content Placeholder 2"/>
          <p:cNvSpPr>
            <a:spLocks noGrp="1"/>
          </p:cNvSpPr>
          <p:nvPr>
            <p:ph idx="1"/>
          </p:nvPr>
        </p:nvSpPr>
        <p:spPr/>
        <p:txBody>
          <a:bodyPr>
            <a:normAutofit fontScale="92500"/>
          </a:bodyPr>
          <a:lstStyle/>
          <a:p>
            <a:r>
              <a:rPr lang="en-GB" dirty="0" smtClean="0"/>
              <a:t>Do not over estimate time required for changing cultures &amp; embedding new practices</a:t>
            </a:r>
          </a:p>
          <a:p>
            <a:r>
              <a:rPr lang="en-GB" dirty="0" smtClean="0"/>
              <a:t>Consider which agency will champion implementation, not duplicating HIQA or MHC (or RQIA)  or perhaps an Office of Public Advocate?</a:t>
            </a:r>
          </a:p>
          <a:p>
            <a:r>
              <a:rPr lang="en-GB" dirty="0" smtClean="0"/>
              <a:t>Need resources to meet expectations of RPs, their families and professionals </a:t>
            </a:r>
          </a:p>
          <a:p>
            <a:r>
              <a:rPr lang="en-GB" dirty="0" smtClean="0"/>
              <a:t>Need courage and compassion to drive change, work collaboratively &amp; tackle abuse of PWDs</a:t>
            </a:r>
          </a:p>
          <a:p>
            <a:endParaRPr lang="en-GB" dirty="0"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Thank you!</a:t>
            </a:r>
            <a:endParaRPr lang="en-GB" dirty="0"/>
          </a:p>
        </p:txBody>
      </p:sp>
      <p:sp>
        <p:nvSpPr>
          <p:cNvPr id="3" name="Content Placeholder 2"/>
          <p:cNvSpPr>
            <a:spLocks noGrp="1"/>
          </p:cNvSpPr>
          <p:nvPr>
            <p:ph idx="1"/>
          </p:nvPr>
        </p:nvSpPr>
        <p:spPr/>
        <p:txBody>
          <a:bodyPr/>
          <a:lstStyle/>
          <a:p>
            <a:r>
              <a:rPr lang="en-GB" dirty="0" smtClean="0"/>
              <a:t>Any Questions?</a:t>
            </a:r>
          </a:p>
          <a:p>
            <a:pPr>
              <a:buNone/>
            </a:pP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ADMC Bill PG functions</a:t>
            </a:r>
            <a:endParaRPr lang="en-GB" dirty="0"/>
          </a:p>
        </p:txBody>
      </p:sp>
      <p:sp>
        <p:nvSpPr>
          <p:cNvPr id="3" name="Content Placeholder 2"/>
          <p:cNvSpPr>
            <a:spLocks noGrp="1"/>
          </p:cNvSpPr>
          <p:nvPr>
            <p:ph idx="1"/>
          </p:nvPr>
        </p:nvSpPr>
        <p:spPr/>
        <p:txBody>
          <a:bodyPr>
            <a:normAutofit/>
          </a:bodyPr>
          <a:lstStyle/>
          <a:p>
            <a:r>
              <a:rPr lang="en-GB" b="1" dirty="0" smtClean="0"/>
              <a:t>Supervise</a:t>
            </a:r>
            <a:r>
              <a:rPr lang="en-GB" dirty="0" smtClean="0"/>
              <a:t> DM assistants</a:t>
            </a:r>
            <a:r>
              <a:rPr lang="en-GB" dirty="0"/>
              <a:t>, </a:t>
            </a:r>
            <a:r>
              <a:rPr lang="en-GB" dirty="0" smtClean="0"/>
              <a:t>Co- DMs, attorneys, DM Representatives (DMRs) / receive their reports</a:t>
            </a:r>
          </a:p>
          <a:p>
            <a:r>
              <a:rPr lang="en-GB" b="1" dirty="0" smtClean="0"/>
              <a:t>Appoint</a:t>
            </a:r>
            <a:r>
              <a:rPr lang="en-GB" dirty="0" smtClean="0"/>
              <a:t> </a:t>
            </a:r>
            <a:r>
              <a:rPr lang="en-GB" dirty="0"/>
              <a:t>special </a:t>
            </a:r>
            <a:r>
              <a:rPr lang="en-GB" dirty="0" smtClean="0"/>
              <a:t>/general visitors/ court friends</a:t>
            </a:r>
          </a:p>
          <a:p>
            <a:r>
              <a:rPr lang="en-GB" b="1" dirty="0" smtClean="0"/>
              <a:t>Nominate</a:t>
            </a:r>
            <a:r>
              <a:rPr lang="en-GB" dirty="0" smtClean="0"/>
              <a:t> DMRs from a panel as last resort</a:t>
            </a:r>
          </a:p>
          <a:p>
            <a:r>
              <a:rPr lang="en-GB" b="1" dirty="0" smtClean="0"/>
              <a:t>Maintain</a:t>
            </a:r>
            <a:r>
              <a:rPr lang="en-GB" dirty="0" smtClean="0"/>
              <a:t> registers of all DM agreements/ EPAs</a:t>
            </a:r>
          </a:p>
          <a:p>
            <a:r>
              <a:rPr lang="en-GB" dirty="0" smtClean="0"/>
              <a:t>Receive </a:t>
            </a:r>
            <a:r>
              <a:rPr lang="en-GB" b="1" dirty="0" smtClean="0"/>
              <a:t>complaints </a:t>
            </a:r>
            <a:r>
              <a:rPr lang="en-GB" dirty="0" smtClean="0"/>
              <a:t>re </a:t>
            </a:r>
            <a:r>
              <a:rPr lang="en-GB" dirty="0" err="1" smtClean="0"/>
              <a:t>DMakers</a:t>
            </a:r>
            <a:r>
              <a:rPr lang="en-GB" dirty="0" smtClean="0"/>
              <a:t> &amp; act on them</a:t>
            </a:r>
          </a:p>
          <a:p>
            <a:r>
              <a:rPr lang="en-GB" dirty="0" smtClean="0"/>
              <a:t>Create Codes of Practice etc</a:t>
            </a:r>
          </a:p>
          <a:p>
            <a:endParaRPr lang="en-GB"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Protection against abuse ROI</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A16 UNCRPD- States Parties shall take all appropriate legislative and other measures to protect persons with disabilities (PWDs) from exploitation, violence and abuse</a:t>
            </a:r>
          </a:p>
          <a:p>
            <a:r>
              <a:rPr lang="en-GB" b="1" dirty="0" smtClean="0"/>
              <a:t>ROI</a:t>
            </a:r>
            <a:r>
              <a:rPr lang="en-GB" dirty="0" smtClean="0"/>
              <a:t>- ADMC Bill –PG  no power to investigate abuse /neglect</a:t>
            </a:r>
          </a:p>
          <a:p>
            <a:r>
              <a:rPr lang="en-GB" dirty="0" smtClean="0"/>
              <a:t>Is that  for the Health Information &amp; Quality Authority (HIQA) or/and HSE?  Or should OPG become Office of Public Advocate to expand PG powers to cover A16?</a:t>
            </a:r>
          </a:p>
          <a:p>
            <a:endParaRPr lang="en-GB" dirty="0"/>
          </a:p>
          <a:p>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Protection against abuse</a:t>
            </a:r>
            <a:endParaRPr lang="en-GB" dirty="0"/>
          </a:p>
        </p:txBody>
      </p:sp>
      <p:sp>
        <p:nvSpPr>
          <p:cNvPr id="3" name="Content Placeholder 2"/>
          <p:cNvSpPr>
            <a:spLocks noGrp="1"/>
          </p:cNvSpPr>
          <p:nvPr>
            <p:ph idx="1"/>
          </p:nvPr>
        </p:nvSpPr>
        <p:spPr/>
        <p:txBody>
          <a:bodyPr>
            <a:normAutofit fontScale="85000" lnSpcReduction="10000"/>
          </a:bodyPr>
          <a:lstStyle/>
          <a:p>
            <a:r>
              <a:rPr lang="en-GB" b="1" dirty="0" smtClean="0"/>
              <a:t>What structures will protect RPs against abuse and exploitation?</a:t>
            </a:r>
          </a:p>
          <a:p>
            <a:r>
              <a:rPr lang="en-GB" b="1" dirty="0" smtClean="0"/>
              <a:t>England </a:t>
            </a:r>
            <a:r>
              <a:rPr lang="en-GB" dirty="0" smtClean="0"/>
              <a:t>– OPG can investigate allegations of abuse against deputies or attorneys– in reality, focus on financial abuse.</a:t>
            </a:r>
          </a:p>
          <a:p>
            <a:r>
              <a:rPr lang="en-GB" dirty="0" smtClean="0"/>
              <a:t>2013/4 – OPG received 2,200 new safeguarding referrals. 628 new cases accepted for full investigation- 1406 sent to Police or Local Authority to deal with.</a:t>
            </a:r>
          </a:p>
          <a:p>
            <a:r>
              <a:rPr lang="en-GB" dirty="0" smtClean="0"/>
              <a:t>If welfare attorney/welfare deputy suspected of abuse, expectation that Local Authority would take court action rather than PG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Visitors &amp; Advocates</a:t>
            </a:r>
            <a:endParaRPr lang="en-GB" dirty="0"/>
          </a:p>
        </p:txBody>
      </p:sp>
      <p:sp>
        <p:nvSpPr>
          <p:cNvPr id="3" name="Content Placeholder 2"/>
          <p:cNvSpPr>
            <a:spLocks noGrp="1"/>
          </p:cNvSpPr>
          <p:nvPr>
            <p:ph idx="1"/>
          </p:nvPr>
        </p:nvSpPr>
        <p:spPr/>
        <p:txBody>
          <a:bodyPr>
            <a:normAutofit fontScale="55000" lnSpcReduction="20000"/>
          </a:bodyPr>
          <a:lstStyle/>
          <a:p>
            <a:r>
              <a:rPr lang="en-GB" sz="4200" dirty="0" smtClean="0"/>
              <a:t>English OPG visitors conducted 10,589 visits in 2013/4 to support  supervision and investigations activity </a:t>
            </a:r>
          </a:p>
          <a:p>
            <a:r>
              <a:rPr lang="en-GB" sz="4200" dirty="0" smtClean="0"/>
              <a:t>Visitor’s role under ADMCB to visit and take records too limited</a:t>
            </a:r>
          </a:p>
          <a:p>
            <a:r>
              <a:rPr lang="en-GB" sz="4200" dirty="0" smtClean="0"/>
              <a:t>Duty under ROI Citizens Information Act to provide advocacy for PWDs  - National Advocacy Service</a:t>
            </a:r>
          </a:p>
          <a:p>
            <a:r>
              <a:rPr lang="en-GB" sz="4200" b="1" dirty="0" smtClean="0"/>
              <a:t>Bill should provide for Independent Decision Making Advocates (IDMAs</a:t>
            </a:r>
            <a:r>
              <a:rPr lang="en-GB" sz="4200" dirty="0" smtClean="0"/>
              <a:t>) to support /advocate for RPs in making significant decisions when interfacing with professionals, family or those charged with roles to assist/represent RP where issues /concerns raised, such as; </a:t>
            </a:r>
          </a:p>
          <a:p>
            <a:r>
              <a:rPr lang="en-GB" sz="4200" dirty="0" smtClean="0"/>
              <a:t>Decisions on future accommodation and care packages, refusal of serious physical treatment, safeguarding issues and to redress power imbalances when RP is caught up in a dispute with people in those other roles.</a:t>
            </a:r>
          </a:p>
          <a:p>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Advocates</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Who will have power to appoint advocates? And at whose request? And where should  advocacy service be located? PG / Court/ HSE/ MHC/HIQA </a:t>
            </a:r>
          </a:p>
          <a:p>
            <a:r>
              <a:rPr lang="en-GB" dirty="0" smtClean="0"/>
              <a:t>English Care Act- advocates for those with substantial difficulty in being involved/engaged in community care assessments, care / support planning and reviews</a:t>
            </a:r>
          </a:p>
          <a:p>
            <a:r>
              <a:rPr lang="en-GB" dirty="0" smtClean="0"/>
              <a:t>Independent Mental Capacity Advocates have championed supported decision making and pushed professionals to really engage with RPs. </a:t>
            </a:r>
          </a:p>
          <a:p>
            <a:r>
              <a:rPr lang="en-GB" dirty="0" smtClean="0"/>
              <a:t>Advocates help to embed better practice amongst professionals; reduce power imbalances for RPs. </a:t>
            </a:r>
          </a:p>
          <a:p>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A14 UNCRPD – Deprivation of liberty</a:t>
            </a:r>
            <a:endParaRPr lang="en-GB" dirty="0"/>
          </a:p>
        </p:txBody>
      </p:sp>
      <p:sp>
        <p:nvSpPr>
          <p:cNvPr id="3" name="Content Placeholder 2"/>
          <p:cNvSpPr>
            <a:spLocks noGrp="1"/>
          </p:cNvSpPr>
          <p:nvPr>
            <p:ph idx="1"/>
          </p:nvPr>
        </p:nvSpPr>
        <p:spPr/>
        <p:txBody>
          <a:bodyPr>
            <a:noAutofit/>
          </a:bodyPr>
          <a:lstStyle/>
          <a:p>
            <a:r>
              <a:rPr lang="en-GB" sz="2200" dirty="0" smtClean="0"/>
              <a:t>States Parties shall ensure that  PWDs, on an equal basis with others:</a:t>
            </a:r>
          </a:p>
          <a:p>
            <a:r>
              <a:rPr lang="en-GB" sz="2200" dirty="0" smtClean="0"/>
              <a:t>Enjoy the right to liberty and security of person;</a:t>
            </a:r>
          </a:p>
          <a:p>
            <a:r>
              <a:rPr lang="en-GB" sz="2200" dirty="0" smtClean="0"/>
              <a:t>Are not deprived of their liberty unlawfully or arbitrarily, and that any deprivation of liberty is in conformity with the law, and that </a:t>
            </a:r>
            <a:r>
              <a:rPr lang="en-GB" sz="2200" b="1" dirty="0" smtClean="0"/>
              <a:t>the existence of a disability shall in no case justify a DOL.</a:t>
            </a:r>
          </a:p>
          <a:p>
            <a:r>
              <a:rPr lang="en-GB" sz="2200" dirty="0" smtClean="0"/>
              <a:t>2. States Parties shall ensure that if PWDs are deprived of their liberty through any process, they are, on an equal basis with others, entitled to guarantees in accordance with international human rights law and shall be treated in compliance with the objectives and principles of the present Convention, including by the provision of reasonable accommodation.</a:t>
            </a:r>
          </a:p>
          <a:p>
            <a:endParaRPr lang="en-GB" sz="22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FFFFFF"/>
      </a:dk1>
      <a:lt1>
        <a:sysClr val="window" lastClr="00000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FFFFFF"/>
      </a:dk1>
      <a:lt1>
        <a:sysClr val="window" lastClr="00000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FFFFFF"/>
      </a:dk1>
      <a:lt1>
        <a:sysClr val="window" lastClr="000000"/>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B8C80810105A8458220B11CC7E339E7" ma:contentTypeVersion="7" ma:contentTypeDescription="Create a new document." ma:contentTypeScope="" ma:versionID="bb792ae1133b3819ddf116258ab82328">
  <xsd:schema xmlns:xsd="http://www.w3.org/2001/XMLSchema" xmlns:xs="http://www.w3.org/2001/XMLSchema" xmlns:p="http://schemas.microsoft.com/office/2006/metadata/properties" xmlns:ns2="9a9b9db5-1af9-4e83-9f02-807602fa6e82" targetNamespace="http://schemas.microsoft.com/office/2006/metadata/properties" ma:root="true" ma:fieldsID="cadba5dfffe00a4418addb4a89ca17d4" ns2:_="">
    <xsd:import namespace="9a9b9db5-1af9-4e83-9f02-807602fa6e82"/>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a9b9db5-1af9-4e83-9f02-807602fa6e82"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998113C-1BD8-4A9E-9D4F-EC0B8E597C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a9b9db5-1af9-4e83-9f02-807602fa6e8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DA09BD5-C1BF-499A-BDE6-298F16937501}">
  <ds:schemaRefs>
    <ds:schemaRef ds:uri="http://schemas.microsoft.com/sharepoint/events"/>
  </ds:schemaRefs>
</ds:datastoreItem>
</file>

<file path=customXml/itemProps3.xml><?xml version="1.0" encoding="utf-8"?>
<ds:datastoreItem xmlns:ds="http://schemas.openxmlformats.org/officeDocument/2006/customXml" ds:itemID="{E1CC0EFF-637F-4BF8-A1FF-532CDB694736}">
  <ds:schemaRefs>
    <ds:schemaRef ds:uri="http://schemas.microsoft.com/sharepoint/v3/contenttype/forms"/>
  </ds:schemaRefs>
</ds:datastoreItem>
</file>

<file path=customXml/itemProps4.xml><?xml version="1.0" encoding="utf-8"?>
<ds:datastoreItem xmlns:ds="http://schemas.openxmlformats.org/officeDocument/2006/customXml" ds:itemID="{610C0196-D741-4ACF-9FFA-8B34CADB0084}">
  <ds:schemaRefs>
    <ds:schemaRef ds:uri="http://www.w3.org/XML/1998/namespace"/>
    <ds:schemaRef ds:uri="9a9b9db5-1af9-4e83-9f02-807602fa6e82"/>
    <ds:schemaRef ds:uri="http://purl.org/dc/elements/1.1/"/>
    <ds:schemaRef ds:uri="http://purl.org/dc/dcmitype/"/>
    <ds:schemaRef ds:uri="http://purl.org/dc/terms/"/>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2236</TotalTime>
  <Words>2743</Words>
  <Application>Microsoft Office PowerPoint</Application>
  <PresentationFormat>On-screen Show (4:3)</PresentationFormat>
  <Paragraphs>185</Paragraphs>
  <Slides>35</Slides>
  <Notes>1</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Practitioners Experience and implications for Capacity Legislation in the North and South of Ireland </vt:lpstr>
      <vt:lpstr>Overview</vt:lpstr>
      <vt:lpstr>ADMCB- general comments</vt:lpstr>
      <vt:lpstr>ADMC Bill PG functions</vt:lpstr>
      <vt:lpstr>Protection against abuse ROI</vt:lpstr>
      <vt:lpstr>Protection against abuse</vt:lpstr>
      <vt:lpstr>Visitors &amp; Advocates</vt:lpstr>
      <vt:lpstr>Advocates</vt:lpstr>
      <vt:lpstr>A14 UNCRPD – Deprivation of liberty</vt:lpstr>
      <vt:lpstr>DOLS-Deprivation of Liberty Safeguards</vt:lpstr>
      <vt:lpstr>DOL Safeguards Processes</vt:lpstr>
      <vt:lpstr>DOLS RP’s Representative &amp; BIA</vt:lpstr>
      <vt:lpstr>Interface MHA and informal detention /DOLs</vt:lpstr>
      <vt:lpstr>Case example MHA/MCA</vt:lpstr>
      <vt:lpstr>A PCT v LDV [2013] EWHC 272 (Fam) –capacity for DOL</vt:lpstr>
      <vt:lpstr>Restraint ROI Bill</vt:lpstr>
      <vt:lpstr>Part 9 Detention-related safeguards ROI </vt:lpstr>
      <vt:lpstr>Definition of Mental Disorder under MHA</vt:lpstr>
      <vt:lpstr>Implications of s67</vt:lpstr>
      <vt:lpstr>Review of detention of wards</vt:lpstr>
      <vt:lpstr>Review of detention of wards ROI- 2</vt:lpstr>
      <vt:lpstr>Review of detention of wards -3</vt:lpstr>
      <vt:lpstr>Detention and wards of court –recommendations</vt:lpstr>
      <vt:lpstr>What about those under DOL but not wardship?</vt:lpstr>
      <vt:lpstr>Forensic risks</vt:lpstr>
      <vt:lpstr>Challenges to implementation ADMCB</vt:lpstr>
      <vt:lpstr>Key provisions NI Mental Capacity Bill</vt:lpstr>
      <vt:lpstr>Detention/deprivation of liberty grounds</vt:lpstr>
      <vt:lpstr>NI Bill - authorisations</vt:lpstr>
      <vt:lpstr>Authorisation for DOL</vt:lpstr>
      <vt:lpstr>Authorisation for DOL</vt:lpstr>
      <vt:lpstr>Comments on NI Bill</vt:lpstr>
      <vt:lpstr>House of Lords Report-lessons</vt:lpstr>
      <vt:lpstr>Conclusion</vt:lpstr>
      <vt:lpstr>Thank you!</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Practitioners Experience and implications for Capacity Legislation in the North and South of Ireland</dc:title>
  <dc:creator>user</dc:creator>
  <cp:lastModifiedBy>Ulla Quayle</cp:lastModifiedBy>
  <cp:revision>18</cp:revision>
  <cp:lastPrinted>2014-12-02T11:19:23Z</cp:lastPrinted>
  <dcterms:created xsi:type="dcterms:W3CDTF">2014-11-23T08:30:43Z</dcterms:created>
  <dcterms:modified xsi:type="dcterms:W3CDTF">2014-12-02T12:47:10Z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0x010100BB8C80810105A8458220B11CC7E339E7</vt:lpwstr>
  </property>
</Properties>
</file>