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42"/>
  </p:notesMasterIdLst>
  <p:handoutMasterIdLst>
    <p:handoutMasterId r:id="rId43"/>
  </p:handoutMasterIdLst>
  <p:sldIdLst>
    <p:sldId id="256" r:id="rId6"/>
    <p:sldId id="263" r:id="rId7"/>
    <p:sldId id="285" r:id="rId8"/>
    <p:sldId id="257" r:id="rId9"/>
    <p:sldId id="258" r:id="rId10"/>
    <p:sldId id="261" r:id="rId11"/>
    <p:sldId id="262" r:id="rId12"/>
    <p:sldId id="260" r:id="rId13"/>
    <p:sldId id="264" r:id="rId14"/>
    <p:sldId id="265" r:id="rId15"/>
    <p:sldId id="268" r:id="rId16"/>
    <p:sldId id="286" r:id="rId17"/>
    <p:sldId id="287" r:id="rId18"/>
    <p:sldId id="277" r:id="rId19"/>
    <p:sldId id="288" r:id="rId20"/>
    <p:sldId id="289" r:id="rId21"/>
    <p:sldId id="266" r:id="rId22"/>
    <p:sldId id="267" r:id="rId23"/>
    <p:sldId id="271" r:id="rId24"/>
    <p:sldId id="293" r:id="rId25"/>
    <p:sldId id="276" r:id="rId26"/>
    <p:sldId id="274" r:id="rId27"/>
    <p:sldId id="275" r:id="rId28"/>
    <p:sldId id="269" r:id="rId29"/>
    <p:sldId id="270" r:id="rId30"/>
    <p:sldId id="279" r:id="rId31"/>
    <p:sldId id="272" r:id="rId32"/>
    <p:sldId id="280" r:id="rId33"/>
    <p:sldId id="281" r:id="rId34"/>
    <p:sldId id="290" r:id="rId35"/>
    <p:sldId id="282" r:id="rId36"/>
    <p:sldId id="273" r:id="rId37"/>
    <p:sldId id="283" r:id="rId38"/>
    <p:sldId id="291" r:id="rId39"/>
    <p:sldId id="292" r:id="rId40"/>
    <p:sldId id="284" r:id="rId41"/>
  </p:sldIdLst>
  <p:sldSz cx="9144000" cy="6858000" type="screen4x3"/>
  <p:notesSz cx="688181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4" d="100"/>
          <a:sy n="54" d="100"/>
        </p:scale>
        <p:origin x="-53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43A5E2-C031-4E9A-86A6-973137E4BC07}" type="doc">
      <dgm:prSet loTypeId="urn:microsoft.com/office/officeart/2005/8/layout/gear1" loCatId="process" qsTypeId="urn:microsoft.com/office/officeart/2005/8/quickstyle/simple1" qsCatId="simple" csTypeId="urn:microsoft.com/office/officeart/2005/8/colors/accent1_2" csCatId="accent1" phldr="1"/>
      <dgm:spPr/>
    </dgm:pt>
    <dgm:pt modelId="{7AAFD43B-9158-4F87-92E4-00BC713AEAC8}">
      <dgm:prSet phldrT="[Text]"/>
      <dgm:spPr/>
      <dgm:t>
        <a:bodyPr/>
        <a:lstStyle/>
        <a:p>
          <a:r>
            <a:rPr lang="en-GB" dirty="0" smtClean="0"/>
            <a:t>Public Mental Health</a:t>
          </a:r>
          <a:endParaRPr lang="en-GB" dirty="0"/>
        </a:p>
      </dgm:t>
    </dgm:pt>
    <dgm:pt modelId="{627557F8-AB6C-4EFA-BC8F-63E9BBB51915}" type="parTrans" cxnId="{84E6115B-4C60-4C12-8A32-2EB9076C8C9A}">
      <dgm:prSet/>
      <dgm:spPr/>
      <dgm:t>
        <a:bodyPr/>
        <a:lstStyle/>
        <a:p>
          <a:endParaRPr lang="en-GB"/>
        </a:p>
      </dgm:t>
    </dgm:pt>
    <dgm:pt modelId="{D7DF9E29-9638-4B71-832E-7C2EFE5332C4}" type="sibTrans" cxnId="{84E6115B-4C60-4C12-8A32-2EB9076C8C9A}">
      <dgm:prSet/>
      <dgm:spPr/>
      <dgm:t>
        <a:bodyPr/>
        <a:lstStyle/>
        <a:p>
          <a:endParaRPr lang="en-GB"/>
        </a:p>
      </dgm:t>
    </dgm:pt>
    <dgm:pt modelId="{10CE2947-5925-4DD8-A80E-D9751C7397B6}">
      <dgm:prSet phldrT="[Text]"/>
      <dgm:spPr/>
      <dgm:t>
        <a:bodyPr/>
        <a:lstStyle/>
        <a:p>
          <a:r>
            <a:rPr lang="en-GB" dirty="0" smtClean="0"/>
            <a:t>Public Engagement</a:t>
          </a:r>
          <a:endParaRPr lang="en-GB" dirty="0"/>
        </a:p>
      </dgm:t>
    </dgm:pt>
    <dgm:pt modelId="{E9BCDDCF-2BFE-4FC7-B767-42A30483A6BC}" type="parTrans" cxnId="{23FC232E-0831-4121-B12F-8B48AA2134A4}">
      <dgm:prSet/>
      <dgm:spPr/>
      <dgm:t>
        <a:bodyPr/>
        <a:lstStyle/>
        <a:p>
          <a:endParaRPr lang="en-GB"/>
        </a:p>
      </dgm:t>
    </dgm:pt>
    <dgm:pt modelId="{6DADD20C-2F94-4500-BEF7-9A6DAFE41C2C}" type="sibTrans" cxnId="{23FC232E-0831-4121-B12F-8B48AA2134A4}">
      <dgm:prSet/>
      <dgm:spPr/>
      <dgm:t>
        <a:bodyPr/>
        <a:lstStyle/>
        <a:p>
          <a:endParaRPr lang="en-GB"/>
        </a:p>
      </dgm:t>
    </dgm:pt>
    <dgm:pt modelId="{17799E82-7B2D-4DCA-83A3-DD198B08951F}">
      <dgm:prSet phldrT="[Text]"/>
      <dgm:spPr/>
      <dgm:t>
        <a:bodyPr/>
        <a:lstStyle/>
        <a:p>
          <a:r>
            <a:rPr lang="en-GB" dirty="0" smtClean="0"/>
            <a:t>Public Education</a:t>
          </a:r>
          <a:endParaRPr lang="en-GB" dirty="0"/>
        </a:p>
      </dgm:t>
    </dgm:pt>
    <dgm:pt modelId="{C8A69B49-946E-4009-8194-E6C6DB427199}" type="parTrans" cxnId="{B4FAD8F7-0B76-41CB-A2D8-405657075609}">
      <dgm:prSet/>
      <dgm:spPr/>
      <dgm:t>
        <a:bodyPr/>
        <a:lstStyle/>
        <a:p>
          <a:endParaRPr lang="en-GB"/>
        </a:p>
      </dgm:t>
    </dgm:pt>
    <dgm:pt modelId="{33ECCEEA-EB81-45AA-8E46-A702B9204506}" type="sibTrans" cxnId="{B4FAD8F7-0B76-41CB-A2D8-405657075609}">
      <dgm:prSet/>
      <dgm:spPr/>
      <dgm:t>
        <a:bodyPr/>
        <a:lstStyle/>
        <a:p>
          <a:endParaRPr lang="en-GB"/>
        </a:p>
      </dgm:t>
    </dgm:pt>
    <dgm:pt modelId="{9E4B463C-C7FF-4936-92FF-964B7189610F}" type="pres">
      <dgm:prSet presAssocID="{6B43A5E2-C031-4E9A-86A6-973137E4BC07}" presName="composite" presStyleCnt="0">
        <dgm:presLayoutVars>
          <dgm:chMax val="3"/>
          <dgm:animLvl val="lvl"/>
          <dgm:resizeHandles val="exact"/>
        </dgm:presLayoutVars>
      </dgm:prSet>
      <dgm:spPr/>
    </dgm:pt>
    <dgm:pt modelId="{B5E9BE0D-2354-43C2-95E3-5A8F85B7CE70}" type="pres">
      <dgm:prSet presAssocID="{7AAFD43B-9158-4F87-92E4-00BC713AEAC8}" presName="gear1" presStyleLbl="node1" presStyleIdx="0" presStyleCnt="3">
        <dgm:presLayoutVars>
          <dgm:chMax val="1"/>
          <dgm:bulletEnabled val="1"/>
        </dgm:presLayoutVars>
      </dgm:prSet>
      <dgm:spPr/>
      <dgm:t>
        <a:bodyPr/>
        <a:lstStyle/>
        <a:p>
          <a:endParaRPr lang="en-GB"/>
        </a:p>
      </dgm:t>
    </dgm:pt>
    <dgm:pt modelId="{126A945B-81AC-4CDE-86AE-1B28C727BC87}" type="pres">
      <dgm:prSet presAssocID="{7AAFD43B-9158-4F87-92E4-00BC713AEAC8}" presName="gear1srcNode" presStyleLbl="node1" presStyleIdx="0" presStyleCnt="3"/>
      <dgm:spPr/>
      <dgm:t>
        <a:bodyPr/>
        <a:lstStyle/>
        <a:p>
          <a:endParaRPr lang="en-GB"/>
        </a:p>
      </dgm:t>
    </dgm:pt>
    <dgm:pt modelId="{E1B4FA3E-5297-4555-91BB-34357F299CF7}" type="pres">
      <dgm:prSet presAssocID="{7AAFD43B-9158-4F87-92E4-00BC713AEAC8}" presName="gear1dstNode" presStyleLbl="node1" presStyleIdx="0" presStyleCnt="3"/>
      <dgm:spPr/>
      <dgm:t>
        <a:bodyPr/>
        <a:lstStyle/>
        <a:p>
          <a:endParaRPr lang="en-GB"/>
        </a:p>
      </dgm:t>
    </dgm:pt>
    <dgm:pt modelId="{ACBB5073-A368-47B5-8AEF-D779A503B186}" type="pres">
      <dgm:prSet presAssocID="{10CE2947-5925-4DD8-A80E-D9751C7397B6}" presName="gear2" presStyleLbl="node1" presStyleIdx="1" presStyleCnt="3">
        <dgm:presLayoutVars>
          <dgm:chMax val="1"/>
          <dgm:bulletEnabled val="1"/>
        </dgm:presLayoutVars>
      </dgm:prSet>
      <dgm:spPr/>
      <dgm:t>
        <a:bodyPr/>
        <a:lstStyle/>
        <a:p>
          <a:endParaRPr lang="en-GB"/>
        </a:p>
      </dgm:t>
    </dgm:pt>
    <dgm:pt modelId="{22AC57D0-43A2-4193-A09A-AD9D33777536}" type="pres">
      <dgm:prSet presAssocID="{10CE2947-5925-4DD8-A80E-D9751C7397B6}" presName="gear2srcNode" presStyleLbl="node1" presStyleIdx="1" presStyleCnt="3"/>
      <dgm:spPr/>
      <dgm:t>
        <a:bodyPr/>
        <a:lstStyle/>
        <a:p>
          <a:endParaRPr lang="en-GB"/>
        </a:p>
      </dgm:t>
    </dgm:pt>
    <dgm:pt modelId="{ECBFBDB6-3F0E-4D70-B830-FEF68A7C4C14}" type="pres">
      <dgm:prSet presAssocID="{10CE2947-5925-4DD8-A80E-D9751C7397B6}" presName="gear2dstNode" presStyleLbl="node1" presStyleIdx="1" presStyleCnt="3"/>
      <dgm:spPr/>
      <dgm:t>
        <a:bodyPr/>
        <a:lstStyle/>
        <a:p>
          <a:endParaRPr lang="en-GB"/>
        </a:p>
      </dgm:t>
    </dgm:pt>
    <dgm:pt modelId="{88B39CBB-4C89-4518-A880-120D17081AD9}" type="pres">
      <dgm:prSet presAssocID="{17799E82-7B2D-4DCA-83A3-DD198B08951F}" presName="gear3" presStyleLbl="node1" presStyleIdx="2" presStyleCnt="3"/>
      <dgm:spPr/>
      <dgm:t>
        <a:bodyPr/>
        <a:lstStyle/>
        <a:p>
          <a:endParaRPr lang="en-GB"/>
        </a:p>
      </dgm:t>
    </dgm:pt>
    <dgm:pt modelId="{E3DC5930-764C-4884-8E78-CF4C7368667B}" type="pres">
      <dgm:prSet presAssocID="{17799E82-7B2D-4DCA-83A3-DD198B08951F}" presName="gear3tx" presStyleLbl="node1" presStyleIdx="2" presStyleCnt="3">
        <dgm:presLayoutVars>
          <dgm:chMax val="1"/>
          <dgm:bulletEnabled val="1"/>
        </dgm:presLayoutVars>
      </dgm:prSet>
      <dgm:spPr/>
      <dgm:t>
        <a:bodyPr/>
        <a:lstStyle/>
        <a:p>
          <a:endParaRPr lang="en-GB"/>
        </a:p>
      </dgm:t>
    </dgm:pt>
    <dgm:pt modelId="{D2E584F7-860F-4D5F-9A0D-C1282FD95DE5}" type="pres">
      <dgm:prSet presAssocID="{17799E82-7B2D-4DCA-83A3-DD198B08951F}" presName="gear3srcNode" presStyleLbl="node1" presStyleIdx="2" presStyleCnt="3"/>
      <dgm:spPr/>
      <dgm:t>
        <a:bodyPr/>
        <a:lstStyle/>
        <a:p>
          <a:endParaRPr lang="en-GB"/>
        </a:p>
      </dgm:t>
    </dgm:pt>
    <dgm:pt modelId="{5885C354-1E09-428E-92BD-9C6DCC1955C8}" type="pres">
      <dgm:prSet presAssocID="{17799E82-7B2D-4DCA-83A3-DD198B08951F}" presName="gear3dstNode" presStyleLbl="node1" presStyleIdx="2" presStyleCnt="3"/>
      <dgm:spPr/>
      <dgm:t>
        <a:bodyPr/>
        <a:lstStyle/>
        <a:p>
          <a:endParaRPr lang="en-GB"/>
        </a:p>
      </dgm:t>
    </dgm:pt>
    <dgm:pt modelId="{2D69BFD0-DDDD-46B1-8FFF-C4468650E6A3}" type="pres">
      <dgm:prSet presAssocID="{D7DF9E29-9638-4B71-832E-7C2EFE5332C4}" presName="connector1" presStyleLbl="sibTrans2D1" presStyleIdx="0" presStyleCnt="3"/>
      <dgm:spPr/>
      <dgm:t>
        <a:bodyPr/>
        <a:lstStyle/>
        <a:p>
          <a:endParaRPr lang="en-GB"/>
        </a:p>
      </dgm:t>
    </dgm:pt>
    <dgm:pt modelId="{E194886F-8F24-4E97-B9BE-5061ABF5ABB4}" type="pres">
      <dgm:prSet presAssocID="{6DADD20C-2F94-4500-BEF7-9A6DAFE41C2C}" presName="connector2" presStyleLbl="sibTrans2D1" presStyleIdx="1" presStyleCnt="3"/>
      <dgm:spPr/>
      <dgm:t>
        <a:bodyPr/>
        <a:lstStyle/>
        <a:p>
          <a:endParaRPr lang="en-GB"/>
        </a:p>
      </dgm:t>
    </dgm:pt>
    <dgm:pt modelId="{960FBEF1-EDEA-4861-ACA3-CF36D49D9DD0}" type="pres">
      <dgm:prSet presAssocID="{33ECCEEA-EB81-45AA-8E46-A702B9204506}" presName="connector3" presStyleLbl="sibTrans2D1" presStyleIdx="2" presStyleCnt="3"/>
      <dgm:spPr/>
      <dgm:t>
        <a:bodyPr/>
        <a:lstStyle/>
        <a:p>
          <a:endParaRPr lang="en-GB"/>
        </a:p>
      </dgm:t>
    </dgm:pt>
  </dgm:ptLst>
  <dgm:cxnLst>
    <dgm:cxn modelId="{FB821824-F5C0-4EF9-8951-CD38AEB8F7B9}" type="presOf" srcId="{7AAFD43B-9158-4F87-92E4-00BC713AEAC8}" destId="{B5E9BE0D-2354-43C2-95E3-5A8F85B7CE70}" srcOrd="0" destOrd="0" presId="urn:microsoft.com/office/officeart/2005/8/layout/gear1"/>
    <dgm:cxn modelId="{F5F1046B-7EAF-484E-ADB6-18780D8382CD}" type="presOf" srcId="{10CE2947-5925-4DD8-A80E-D9751C7397B6}" destId="{ECBFBDB6-3F0E-4D70-B830-FEF68A7C4C14}" srcOrd="2" destOrd="0" presId="urn:microsoft.com/office/officeart/2005/8/layout/gear1"/>
    <dgm:cxn modelId="{84E6115B-4C60-4C12-8A32-2EB9076C8C9A}" srcId="{6B43A5E2-C031-4E9A-86A6-973137E4BC07}" destId="{7AAFD43B-9158-4F87-92E4-00BC713AEAC8}" srcOrd="0" destOrd="0" parTransId="{627557F8-AB6C-4EFA-BC8F-63E9BBB51915}" sibTransId="{D7DF9E29-9638-4B71-832E-7C2EFE5332C4}"/>
    <dgm:cxn modelId="{6E12323A-F43A-4EDF-848E-DFBD6D15F2AD}" type="presOf" srcId="{10CE2947-5925-4DD8-A80E-D9751C7397B6}" destId="{22AC57D0-43A2-4193-A09A-AD9D33777536}" srcOrd="1" destOrd="0" presId="urn:microsoft.com/office/officeart/2005/8/layout/gear1"/>
    <dgm:cxn modelId="{68A51D71-1B31-492A-B77B-BF36EA84C6E9}" type="presOf" srcId="{17799E82-7B2D-4DCA-83A3-DD198B08951F}" destId="{5885C354-1E09-428E-92BD-9C6DCC1955C8}" srcOrd="3" destOrd="0" presId="urn:microsoft.com/office/officeart/2005/8/layout/gear1"/>
    <dgm:cxn modelId="{1ACFBA44-FD16-4F21-8109-D7A91960B94E}" type="presOf" srcId="{D7DF9E29-9638-4B71-832E-7C2EFE5332C4}" destId="{2D69BFD0-DDDD-46B1-8FFF-C4468650E6A3}" srcOrd="0" destOrd="0" presId="urn:microsoft.com/office/officeart/2005/8/layout/gear1"/>
    <dgm:cxn modelId="{23FC232E-0831-4121-B12F-8B48AA2134A4}" srcId="{6B43A5E2-C031-4E9A-86A6-973137E4BC07}" destId="{10CE2947-5925-4DD8-A80E-D9751C7397B6}" srcOrd="1" destOrd="0" parTransId="{E9BCDDCF-2BFE-4FC7-B767-42A30483A6BC}" sibTransId="{6DADD20C-2F94-4500-BEF7-9A6DAFE41C2C}"/>
    <dgm:cxn modelId="{7E321488-B3F1-444C-A3A0-AA5280258BE3}" type="presOf" srcId="{17799E82-7B2D-4DCA-83A3-DD198B08951F}" destId="{D2E584F7-860F-4D5F-9A0D-C1282FD95DE5}" srcOrd="2" destOrd="0" presId="urn:microsoft.com/office/officeart/2005/8/layout/gear1"/>
    <dgm:cxn modelId="{8321358A-79F8-4393-B0F2-AA17E69DC4CC}" type="presOf" srcId="{7AAFD43B-9158-4F87-92E4-00BC713AEAC8}" destId="{126A945B-81AC-4CDE-86AE-1B28C727BC87}" srcOrd="1" destOrd="0" presId="urn:microsoft.com/office/officeart/2005/8/layout/gear1"/>
    <dgm:cxn modelId="{B4FAD8F7-0B76-41CB-A2D8-405657075609}" srcId="{6B43A5E2-C031-4E9A-86A6-973137E4BC07}" destId="{17799E82-7B2D-4DCA-83A3-DD198B08951F}" srcOrd="2" destOrd="0" parTransId="{C8A69B49-946E-4009-8194-E6C6DB427199}" sibTransId="{33ECCEEA-EB81-45AA-8E46-A702B9204506}"/>
    <dgm:cxn modelId="{AD4208D3-DA7C-4427-A388-96DA8979E096}" type="presOf" srcId="{10CE2947-5925-4DD8-A80E-D9751C7397B6}" destId="{ACBB5073-A368-47B5-8AEF-D779A503B186}" srcOrd="0" destOrd="0" presId="urn:microsoft.com/office/officeart/2005/8/layout/gear1"/>
    <dgm:cxn modelId="{A09ACDC8-711C-4CFA-A890-96921433F19E}" type="presOf" srcId="{7AAFD43B-9158-4F87-92E4-00BC713AEAC8}" destId="{E1B4FA3E-5297-4555-91BB-34357F299CF7}" srcOrd="2" destOrd="0" presId="urn:microsoft.com/office/officeart/2005/8/layout/gear1"/>
    <dgm:cxn modelId="{CB600271-47E6-4D6A-9CD4-945037A514AD}" type="presOf" srcId="{17799E82-7B2D-4DCA-83A3-DD198B08951F}" destId="{E3DC5930-764C-4884-8E78-CF4C7368667B}" srcOrd="1" destOrd="0" presId="urn:microsoft.com/office/officeart/2005/8/layout/gear1"/>
    <dgm:cxn modelId="{F3639342-19C0-44A3-B72E-E2D72B032EDA}" type="presOf" srcId="{6DADD20C-2F94-4500-BEF7-9A6DAFE41C2C}" destId="{E194886F-8F24-4E97-B9BE-5061ABF5ABB4}" srcOrd="0" destOrd="0" presId="urn:microsoft.com/office/officeart/2005/8/layout/gear1"/>
    <dgm:cxn modelId="{2DF5B9FF-6880-47E3-9BA7-93FBFE786C1C}" type="presOf" srcId="{33ECCEEA-EB81-45AA-8E46-A702B9204506}" destId="{960FBEF1-EDEA-4861-ACA3-CF36D49D9DD0}" srcOrd="0" destOrd="0" presId="urn:microsoft.com/office/officeart/2005/8/layout/gear1"/>
    <dgm:cxn modelId="{B6F73309-02FA-4CE0-93DA-401B7DF226AE}" type="presOf" srcId="{17799E82-7B2D-4DCA-83A3-DD198B08951F}" destId="{88B39CBB-4C89-4518-A880-120D17081AD9}" srcOrd="0" destOrd="0" presId="urn:microsoft.com/office/officeart/2005/8/layout/gear1"/>
    <dgm:cxn modelId="{AC0407FF-7061-4481-9F79-B12AC6BF656F}" type="presOf" srcId="{6B43A5E2-C031-4E9A-86A6-973137E4BC07}" destId="{9E4B463C-C7FF-4936-92FF-964B7189610F}" srcOrd="0" destOrd="0" presId="urn:microsoft.com/office/officeart/2005/8/layout/gear1"/>
    <dgm:cxn modelId="{72E83595-EB27-4704-9FAB-4B9CF0FF9398}" type="presParOf" srcId="{9E4B463C-C7FF-4936-92FF-964B7189610F}" destId="{B5E9BE0D-2354-43C2-95E3-5A8F85B7CE70}" srcOrd="0" destOrd="0" presId="urn:microsoft.com/office/officeart/2005/8/layout/gear1"/>
    <dgm:cxn modelId="{019F5D8A-ADFF-4256-8493-7823F9167DD7}" type="presParOf" srcId="{9E4B463C-C7FF-4936-92FF-964B7189610F}" destId="{126A945B-81AC-4CDE-86AE-1B28C727BC87}" srcOrd="1" destOrd="0" presId="urn:microsoft.com/office/officeart/2005/8/layout/gear1"/>
    <dgm:cxn modelId="{61CC9E1F-C01A-4C48-B6FD-935039289BD3}" type="presParOf" srcId="{9E4B463C-C7FF-4936-92FF-964B7189610F}" destId="{E1B4FA3E-5297-4555-91BB-34357F299CF7}" srcOrd="2" destOrd="0" presId="urn:microsoft.com/office/officeart/2005/8/layout/gear1"/>
    <dgm:cxn modelId="{97DA61F8-628A-4EA5-8723-725A3CC69D9C}" type="presParOf" srcId="{9E4B463C-C7FF-4936-92FF-964B7189610F}" destId="{ACBB5073-A368-47B5-8AEF-D779A503B186}" srcOrd="3" destOrd="0" presId="urn:microsoft.com/office/officeart/2005/8/layout/gear1"/>
    <dgm:cxn modelId="{CF047530-B424-433B-98A9-A8533920E43E}" type="presParOf" srcId="{9E4B463C-C7FF-4936-92FF-964B7189610F}" destId="{22AC57D0-43A2-4193-A09A-AD9D33777536}" srcOrd="4" destOrd="0" presId="urn:microsoft.com/office/officeart/2005/8/layout/gear1"/>
    <dgm:cxn modelId="{64B1D289-E523-41CD-AADE-D90987D42875}" type="presParOf" srcId="{9E4B463C-C7FF-4936-92FF-964B7189610F}" destId="{ECBFBDB6-3F0E-4D70-B830-FEF68A7C4C14}" srcOrd="5" destOrd="0" presId="urn:microsoft.com/office/officeart/2005/8/layout/gear1"/>
    <dgm:cxn modelId="{4B3DBBEB-9DCF-4428-88E8-FD38D9519EC7}" type="presParOf" srcId="{9E4B463C-C7FF-4936-92FF-964B7189610F}" destId="{88B39CBB-4C89-4518-A880-120D17081AD9}" srcOrd="6" destOrd="0" presId="urn:microsoft.com/office/officeart/2005/8/layout/gear1"/>
    <dgm:cxn modelId="{AC157EEE-697C-4C44-8723-390A6FCB83D4}" type="presParOf" srcId="{9E4B463C-C7FF-4936-92FF-964B7189610F}" destId="{E3DC5930-764C-4884-8E78-CF4C7368667B}" srcOrd="7" destOrd="0" presId="urn:microsoft.com/office/officeart/2005/8/layout/gear1"/>
    <dgm:cxn modelId="{1A042C7A-BA41-4188-BCA1-8321052FA280}" type="presParOf" srcId="{9E4B463C-C7FF-4936-92FF-964B7189610F}" destId="{D2E584F7-860F-4D5F-9A0D-C1282FD95DE5}" srcOrd="8" destOrd="0" presId="urn:microsoft.com/office/officeart/2005/8/layout/gear1"/>
    <dgm:cxn modelId="{81597EF9-9ACE-44D2-9D92-139D38AA4338}" type="presParOf" srcId="{9E4B463C-C7FF-4936-92FF-964B7189610F}" destId="{5885C354-1E09-428E-92BD-9C6DCC1955C8}" srcOrd="9" destOrd="0" presId="urn:microsoft.com/office/officeart/2005/8/layout/gear1"/>
    <dgm:cxn modelId="{961F67D0-DFB5-4A3A-97C8-C1E092A7AB96}" type="presParOf" srcId="{9E4B463C-C7FF-4936-92FF-964B7189610F}" destId="{2D69BFD0-DDDD-46B1-8FFF-C4468650E6A3}" srcOrd="10" destOrd="0" presId="urn:microsoft.com/office/officeart/2005/8/layout/gear1"/>
    <dgm:cxn modelId="{705DBA17-D824-4077-9E0A-D9D17EA3AB75}" type="presParOf" srcId="{9E4B463C-C7FF-4936-92FF-964B7189610F}" destId="{E194886F-8F24-4E97-B9BE-5061ABF5ABB4}" srcOrd="11" destOrd="0" presId="urn:microsoft.com/office/officeart/2005/8/layout/gear1"/>
    <dgm:cxn modelId="{6B52FD48-A175-43A4-85AA-C4FD1647DCFD}" type="presParOf" srcId="{9E4B463C-C7FF-4936-92FF-964B7189610F}" destId="{960FBEF1-EDEA-4861-ACA3-CF36D49D9DD0}"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B2F3665-A3B3-4B2D-B7DC-CEE2DA52E9D4}"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en-GB"/>
        </a:p>
      </dgm:t>
    </dgm:pt>
    <dgm:pt modelId="{5189B853-5254-43B8-891D-EBA58576F38A}">
      <dgm:prSet phldrT="[Text]"/>
      <dgm:spPr/>
      <dgm:t>
        <a:bodyPr/>
        <a:lstStyle/>
        <a:p>
          <a:r>
            <a:rPr lang="en-GB" dirty="0" smtClean="0"/>
            <a:t>Mental illness</a:t>
          </a:r>
          <a:endParaRPr lang="en-GB" dirty="0"/>
        </a:p>
      </dgm:t>
    </dgm:pt>
    <dgm:pt modelId="{399FEC9B-FB29-49B9-9D49-5BA0467F0D81}" type="parTrans" cxnId="{9F2443BB-7EE1-41DA-8571-45712134EE01}">
      <dgm:prSet/>
      <dgm:spPr/>
      <dgm:t>
        <a:bodyPr/>
        <a:lstStyle/>
        <a:p>
          <a:endParaRPr lang="en-GB"/>
        </a:p>
      </dgm:t>
    </dgm:pt>
    <dgm:pt modelId="{708CB761-0A2C-4601-B04A-0C1437D01B0A}" type="sibTrans" cxnId="{9F2443BB-7EE1-41DA-8571-45712134EE01}">
      <dgm:prSet/>
      <dgm:spPr/>
      <dgm:t>
        <a:bodyPr/>
        <a:lstStyle/>
        <a:p>
          <a:endParaRPr lang="en-GB"/>
        </a:p>
      </dgm:t>
    </dgm:pt>
    <dgm:pt modelId="{BB4C6CFC-72D5-447F-A0B5-28BBC0BA9E10}">
      <dgm:prSet phldrT="[Text]"/>
      <dgm:spPr/>
      <dgm:t>
        <a:bodyPr/>
        <a:lstStyle/>
        <a:p>
          <a:r>
            <a:rPr lang="en-GB" dirty="0" smtClean="0"/>
            <a:t>Low income, U/E, low education, poor health, health risks</a:t>
          </a:r>
          <a:endParaRPr lang="en-GB" dirty="0"/>
        </a:p>
      </dgm:t>
    </dgm:pt>
    <dgm:pt modelId="{A2851241-F579-4517-9FB6-0EA2F420121D}" type="parTrans" cxnId="{AAB37974-BE79-4BD0-8861-B209FF10E147}">
      <dgm:prSet/>
      <dgm:spPr/>
      <dgm:t>
        <a:bodyPr/>
        <a:lstStyle/>
        <a:p>
          <a:endParaRPr lang="en-GB"/>
        </a:p>
      </dgm:t>
    </dgm:pt>
    <dgm:pt modelId="{FDAF3DB0-FA69-4020-BD0A-D8B0F352DDD5}" type="sibTrans" cxnId="{AAB37974-BE79-4BD0-8861-B209FF10E147}">
      <dgm:prSet/>
      <dgm:spPr/>
      <dgm:t>
        <a:bodyPr/>
        <a:lstStyle/>
        <a:p>
          <a:endParaRPr lang="en-GB"/>
        </a:p>
      </dgm:t>
    </dgm:pt>
    <dgm:pt modelId="{F686512A-05BE-4081-BEE8-B467387766B1}">
      <dgm:prSet phldrT="[Text]"/>
      <dgm:spPr/>
      <dgm:t>
        <a:bodyPr/>
        <a:lstStyle/>
        <a:p>
          <a:r>
            <a:rPr lang="en-GB" b="1" dirty="0" smtClean="0"/>
            <a:t>X 3 </a:t>
          </a:r>
          <a:r>
            <a:rPr lang="en-GB" dirty="0" smtClean="0"/>
            <a:t>fold differences in MH </a:t>
          </a:r>
          <a:r>
            <a:rPr lang="en-GB" dirty="0" err="1" smtClean="0"/>
            <a:t>probs</a:t>
          </a:r>
          <a:r>
            <a:rPr lang="en-GB" dirty="0" smtClean="0"/>
            <a:t> and DSH between top 20% and bottom 20% incomes</a:t>
          </a:r>
          <a:endParaRPr lang="en-GB" dirty="0"/>
        </a:p>
      </dgm:t>
    </dgm:pt>
    <dgm:pt modelId="{0B3C016B-2BFF-4B08-900B-0412EEC188DA}" type="parTrans" cxnId="{793D46E4-8DE1-491E-8F0A-0E787FF98202}">
      <dgm:prSet/>
      <dgm:spPr/>
      <dgm:t>
        <a:bodyPr/>
        <a:lstStyle/>
        <a:p>
          <a:endParaRPr lang="en-GB"/>
        </a:p>
      </dgm:t>
    </dgm:pt>
    <dgm:pt modelId="{360EF32C-9C2E-43C0-855E-0D5D9E58C241}" type="sibTrans" cxnId="{793D46E4-8DE1-491E-8F0A-0E787FF98202}">
      <dgm:prSet/>
      <dgm:spPr/>
      <dgm:t>
        <a:bodyPr/>
        <a:lstStyle/>
        <a:p>
          <a:endParaRPr lang="en-GB"/>
        </a:p>
      </dgm:t>
    </dgm:pt>
    <dgm:pt modelId="{5FB33E72-9A37-4D1F-9598-3466C9CA1925}" type="pres">
      <dgm:prSet presAssocID="{1B2F3665-A3B3-4B2D-B7DC-CEE2DA52E9D4}" presName="Name0" presStyleCnt="0">
        <dgm:presLayoutVars>
          <dgm:chMax val="7"/>
          <dgm:chPref val="7"/>
          <dgm:dir/>
          <dgm:animLvl val="lvl"/>
        </dgm:presLayoutVars>
      </dgm:prSet>
      <dgm:spPr/>
      <dgm:t>
        <a:bodyPr/>
        <a:lstStyle/>
        <a:p>
          <a:endParaRPr lang="en-GB"/>
        </a:p>
      </dgm:t>
    </dgm:pt>
    <dgm:pt modelId="{8A9483DD-F8EA-4457-9957-818FD2D01CF9}" type="pres">
      <dgm:prSet presAssocID="{5189B853-5254-43B8-891D-EBA58576F38A}" presName="Accent1" presStyleCnt="0"/>
      <dgm:spPr/>
    </dgm:pt>
    <dgm:pt modelId="{C323BB47-3858-49D4-BAA7-E0F31ECAE388}" type="pres">
      <dgm:prSet presAssocID="{5189B853-5254-43B8-891D-EBA58576F38A}" presName="Accent" presStyleLbl="node1" presStyleIdx="0" presStyleCnt="3"/>
      <dgm:spPr/>
    </dgm:pt>
    <dgm:pt modelId="{9DD81459-8EE0-4E0F-A5EB-75EB588D968C}" type="pres">
      <dgm:prSet presAssocID="{5189B853-5254-43B8-891D-EBA58576F38A}" presName="Parent1" presStyleLbl="revTx" presStyleIdx="0" presStyleCnt="3">
        <dgm:presLayoutVars>
          <dgm:chMax val="1"/>
          <dgm:chPref val="1"/>
          <dgm:bulletEnabled val="1"/>
        </dgm:presLayoutVars>
      </dgm:prSet>
      <dgm:spPr/>
      <dgm:t>
        <a:bodyPr/>
        <a:lstStyle/>
        <a:p>
          <a:endParaRPr lang="en-GB"/>
        </a:p>
      </dgm:t>
    </dgm:pt>
    <dgm:pt modelId="{014868BE-6312-4C80-B079-E9F6E8798708}" type="pres">
      <dgm:prSet presAssocID="{BB4C6CFC-72D5-447F-A0B5-28BBC0BA9E10}" presName="Accent2" presStyleCnt="0"/>
      <dgm:spPr/>
    </dgm:pt>
    <dgm:pt modelId="{751676BC-ACC9-4420-91E6-E39FB8723038}" type="pres">
      <dgm:prSet presAssocID="{BB4C6CFC-72D5-447F-A0B5-28BBC0BA9E10}" presName="Accent" presStyleLbl="node1" presStyleIdx="1" presStyleCnt="3"/>
      <dgm:spPr/>
    </dgm:pt>
    <dgm:pt modelId="{C457075F-6013-46A4-836E-2EFE9762743F}" type="pres">
      <dgm:prSet presAssocID="{BB4C6CFC-72D5-447F-A0B5-28BBC0BA9E10}" presName="Parent2" presStyleLbl="revTx" presStyleIdx="1" presStyleCnt="3">
        <dgm:presLayoutVars>
          <dgm:chMax val="1"/>
          <dgm:chPref val="1"/>
          <dgm:bulletEnabled val="1"/>
        </dgm:presLayoutVars>
      </dgm:prSet>
      <dgm:spPr/>
      <dgm:t>
        <a:bodyPr/>
        <a:lstStyle/>
        <a:p>
          <a:endParaRPr lang="en-GB"/>
        </a:p>
      </dgm:t>
    </dgm:pt>
    <dgm:pt modelId="{AB355B1C-93FE-45E8-8B8F-B3B76A456F52}" type="pres">
      <dgm:prSet presAssocID="{F686512A-05BE-4081-BEE8-B467387766B1}" presName="Accent3" presStyleCnt="0"/>
      <dgm:spPr/>
    </dgm:pt>
    <dgm:pt modelId="{A323DC36-C3BB-4AFF-8DB8-D556E99FDB1F}" type="pres">
      <dgm:prSet presAssocID="{F686512A-05BE-4081-BEE8-B467387766B1}" presName="Accent" presStyleLbl="node1" presStyleIdx="2" presStyleCnt="3"/>
      <dgm:spPr/>
    </dgm:pt>
    <dgm:pt modelId="{F6DC3855-2C75-490F-9B1B-A1636E95B283}" type="pres">
      <dgm:prSet presAssocID="{F686512A-05BE-4081-BEE8-B467387766B1}" presName="Parent3" presStyleLbl="revTx" presStyleIdx="2" presStyleCnt="3">
        <dgm:presLayoutVars>
          <dgm:chMax val="1"/>
          <dgm:chPref val="1"/>
          <dgm:bulletEnabled val="1"/>
        </dgm:presLayoutVars>
      </dgm:prSet>
      <dgm:spPr/>
      <dgm:t>
        <a:bodyPr/>
        <a:lstStyle/>
        <a:p>
          <a:endParaRPr lang="en-GB"/>
        </a:p>
      </dgm:t>
    </dgm:pt>
  </dgm:ptLst>
  <dgm:cxnLst>
    <dgm:cxn modelId="{8C527AC6-A20C-4CFC-8E88-85E3B6539D6F}" type="presOf" srcId="{5189B853-5254-43B8-891D-EBA58576F38A}" destId="{9DD81459-8EE0-4E0F-A5EB-75EB588D968C}" srcOrd="0" destOrd="0" presId="urn:microsoft.com/office/officeart/2009/layout/CircleArrowProcess"/>
    <dgm:cxn modelId="{E0461724-CF69-4ECE-B14B-190A0BDC1599}" type="presOf" srcId="{F686512A-05BE-4081-BEE8-B467387766B1}" destId="{F6DC3855-2C75-490F-9B1B-A1636E95B283}" srcOrd="0" destOrd="0" presId="urn:microsoft.com/office/officeart/2009/layout/CircleArrowProcess"/>
    <dgm:cxn modelId="{6220BD2F-5D79-40D3-8F95-5EDD899049E0}" type="presOf" srcId="{1B2F3665-A3B3-4B2D-B7DC-CEE2DA52E9D4}" destId="{5FB33E72-9A37-4D1F-9598-3466C9CA1925}" srcOrd="0" destOrd="0" presId="urn:microsoft.com/office/officeart/2009/layout/CircleArrowProcess"/>
    <dgm:cxn modelId="{9F2443BB-7EE1-41DA-8571-45712134EE01}" srcId="{1B2F3665-A3B3-4B2D-B7DC-CEE2DA52E9D4}" destId="{5189B853-5254-43B8-891D-EBA58576F38A}" srcOrd="0" destOrd="0" parTransId="{399FEC9B-FB29-49B9-9D49-5BA0467F0D81}" sibTransId="{708CB761-0A2C-4601-B04A-0C1437D01B0A}"/>
    <dgm:cxn modelId="{AAB37974-BE79-4BD0-8861-B209FF10E147}" srcId="{1B2F3665-A3B3-4B2D-B7DC-CEE2DA52E9D4}" destId="{BB4C6CFC-72D5-447F-A0B5-28BBC0BA9E10}" srcOrd="1" destOrd="0" parTransId="{A2851241-F579-4517-9FB6-0EA2F420121D}" sibTransId="{FDAF3DB0-FA69-4020-BD0A-D8B0F352DDD5}"/>
    <dgm:cxn modelId="{D82802A2-C9A8-47BC-94DE-E19E968A26F4}" type="presOf" srcId="{BB4C6CFC-72D5-447F-A0B5-28BBC0BA9E10}" destId="{C457075F-6013-46A4-836E-2EFE9762743F}" srcOrd="0" destOrd="0" presId="urn:microsoft.com/office/officeart/2009/layout/CircleArrowProcess"/>
    <dgm:cxn modelId="{793D46E4-8DE1-491E-8F0A-0E787FF98202}" srcId="{1B2F3665-A3B3-4B2D-B7DC-CEE2DA52E9D4}" destId="{F686512A-05BE-4081-BEE8-B467387766B1}" srcOrd="2" destOrd="0" parTransId="{0B3C016B-2BFF-4B08-900B-0412EEC188DA}" sibTransId="{360EF32C-9C2E-43C0-855E-0D5D9E58C241}"/>
    <dgm:cxn modelId="{F502FEE0-A066-49CF-AE61-9AF5AC5DA01F}" type="presParOf" srcId="{5FB33E72-9A37-4D1F-9598-3466C9CA1925}" destId="{8A9483DD-F8EA-4457-9957-818FD2D01CF9}" srcOrd="0" destOrd="0" presId="urn:microsoft.com/office/officeart/2009/layout/CircleArrowProcess"/>
    <dgm:cxn modelId="{D962A055-CC15-4F12-B941-7B5FB48379B1}" type="presParOf" srcId="{8A9483DD-F8EA-4457-9957-818FD2D01CF9}" destId="{C323BB47-3858-49D4-BAA7-E0F31ECAE388}" srcOrd="0" destOrd="0" presId="urn:microsoft.com/office/officeart/2009/layout/CircleArrowProcess"/>
    <dgm:cxn modelId="{3FEB19C8-0A9A-4724-A0E7-805C4C44BEE7}" type="presParOf" srcId="{5FB33E72-9A37-4D1F-9598-3466C9CA1925}" destId="{9DD81459-8EE0-4E0F-A5EB-75EB588D968C}" srcOrd="1" destOrd="0" presId="urn:microsoft.com/office/officeart/2009/layout/CircleArrowProcess"/>
    <dgm:cxn modelId="{FE1E661B-A81F-4217-A6A0-1D37174708F6}" type="presParOf" srcId="{5FB33E72-9A37-4D1F-9598-3466C9CA1925}" destId="{014868BE-6312-4C80-B079-E9F6E8798708}" srcOrd="2" destOrd="0" presId="urn:microsoft.com/office/officeart/2009/layout/CircleArrowProcess"/>
    <dgm:cxn modelId="{5345DCE9-B187-4EAF-A5D3-483C679CE3C8}" type="presParOf" srcId="{014868BE-6312-4C80-B079-E9F6E8798708}" destId="{751676BC-ACC9-4420-91E6-E39FB8723038}" srcOrd="0" destOrd="0" presId="urn:microsoft.com/office/officeart/2009/layout/CircleArrowProcess"/>
    <dgm:cxn modelId="{2AD41098-4DAD-4ABE-8281-F640346EA884}" type="presParOf" srcId="{5FB33E72-9A37-4D1F-9598-3466C9CA1925}" destId="{C457075F-6013-46A4-836E-2EFE9762743F}" srcOrd="3" destOrd="0" presId="urn:microsoft.com/office/officeart/2009/layout/CircleArrowProcess"/>
    <dgm:cxn modelId="{82FE08B7-AAF6-4714-857F-D5936CE21277}" type="presParOf" srcId="{5FB33E72-9A37-4D1F-9598-3466C9CA1925}" destId="{AB355B1C-93FE-45E8-8B8F-B3B76A456F52}" srcOrd="4" destOrd="0" presId="urn:microsoft.com/office/officeart/2009/layout/CircleArrowProcess"/>
    <dgm:cxn modelId="{DBCA85EA-95EE-43D6-BF5D-89EF176C0AEB}" type="presParOf" srcId="{AB355B1C-93FE-45E8-8B8F-B3B76A456F52}" destId="{A323DC36-C3BB-4AFF-8DB8-D556E99FDB1F}" srcOrd="0" destOrd="0" presId="urn:microsoft.com/office/officeart/2009/layout/CircleArrowProcess"/>
    <dgm:cxn modelId="{96DF7892-D7C9-4597-A0E0-E10D59D3D041}" type="presParOf" srcId="{5FB33E72-9A37-4D1F-9598-3466C9CA1925}" destId="{F6DC3855-2C75-490F-9B1B-A1636E95B283}"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E9BE0D-2354-43C2-95E3-5A8F85B7CE70}">
      <dsp:nvSpPr>
        <dsp:cNvPr id="0" name=""/>
        <dsp:cNvSpPr/>
      </dsp:nvSpPr>
      <dsp:spPr>
        <a:xfrm>
          <a:off x="4056213" y="2786709"/>
          <a:ext cx="3405977" cy="3405977"/>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kern="1200" dirty="0" smtClean="0"/>
            <a:t>Public Mental Health</a:t>
          </a:r>
          <a:endParaRPr lang="en-GB" sz="1800" kern="1200" dirty="0"/>
        </a:p>
      </dsp:txBody>
      <dsp:txXfrm>
        <a:off x="4740966" y="3584543"/>
        <a:ext cx="2036471" cy="1750742"/>
      </dsp:txXfrm>
    </dsp:sp>
    <dsp:sp modelId="{ACBB5073-A368-47B5-8AEF-D779A503B186}">
      <dsp:nvSpPr>
        <dsp:cNvPr id="0" name=""/>
        <dsp:cNvSpPr/>
      </dsp:nvSpPr>
      <dsp:spPr>
        <a:xfrm>
          <a:off x="2074553" y="1981659"/>
          <a:ext cx="2477074" cy="2477074"/>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kern="1200" dirty="0" smtClean="0"/>
            <a:t>Public Engagement</a:t>
          </a:r>
          <a:endParaRPr lang="en-GB" sz="1800" kern="1200" dirty="0"/>
        </a:p>
      </dsp:txBody>
      <dsp:txXfrm>
        <a:off x="2698164" y="2609039"/>
        <a:ext cx="1229852" cy="1222314"/>
      </dsp:txXfrm>
    </dsp:sp>
    <dsp:sp modelId="{88B39CBB-4C89-4518-A880-120D17081AD9}">
      <dsp:nvSpPr>
        <dsp:cNvPr id="0" name=""/>
        <dsp:cNvSpPr/>
      </dsp:nvSpPr>
      <dsp:spPr>
        <a:xfrm rot="20700000">
          <a:off x="3461968" y="272731"/>
          <a:ext cx="2427027" cy="2427027"/>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kern="1200" dirty="0" smtClean="0"/>
            <a:t>Public Education</a:t>
          </a:r>
          <a:endParaRPr lang="en-GB" sz="1800" kern="1200" dirty="0"/>
        </a:p>
      </dsp:txBody>
      <dsp:txXfrm rot="-20700000">
        <a:off x="3994286" y="805049"/>
        <a:ext cx="1362391" cy="1362391"/>
      </dsp:txXfrm>
    </dsp:sp>
    <dsp:sp modelId="{2D69BFD0-DDDD-46B1-8FFF-C4468650E6A3}">
      <dsp:nvSpPr>
        <dsp:cNvPr id="0" name=""/>
        <dsp:cNvSpPr/>
      </dsp:nvSpPr>
      <dsp:spPr>
        <a:xfrm>
          <a:off x="3816831" y="2259846"/>
          <a:ext cx="4359651" cy="4359651"/>
        </a:xfrm>
        <a:prstGeom prst="circularArrow">
          <a:avLst>
            <a:gd name="adj1" fmla="val 4687"/>
            <a:gd name="adj2" fmla="val 299029"/>
            <a:gd name="adj3" fmla="val 2549593"/>
            <a:gd name="adj4" fmla="val 15791060"/>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194886F-8F24-4E97-B9BE-5061ABF5ABB4}">
      <dsp:nvSpPr>
        <dsp:cNvPr id="0" name=""/>
        <dsp:cNvSpPr/>
      </dsp:nvSpPr>
      <dsp:spPr>
        <a:xfrm>
          <a:off x="1635868" y="1425000"/>
          <a:ext cx="3167559" cy="3167559"/>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60FBEF1-EDEA-4861-ACA3-CF36D49D9DD0}">
      <dsp:nvSpPr>
        <dsp:cNvPr id="0" name=""/>
        <dsp:cNvSpPr/>
      </dsp:nvSpPr>
      <dsp:spPr>
        <a:xfrm>
          <a:off x="2900571" y="-267455"/>
          <a:ext cx="3415266" cy="3415266"/>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500142"/>
          </a:xfrm>
          <a:prstGeom prst="rect">
            <a:avLst/>
          </a:prstGeom>
        </p:spPr>
        <p:txBody>
          <a:bodyPr vert="horz" lIns="96478" tIns="48239" rIns="96478" bIns="48239" rtlCol="0"/>
          <a:lstStyle>
            <a:lvl1pPr algn="l">
              <a:defRPr sz="1300"/>
            </a:lvl1pPr>
          </a:lstStyle>
          <a:p>
            <a:endParaRPr lang="en-GB"/>
          </a:p>
        </p:txBody>
      </p:sp>
      <p:sp>
        <p:nvSpPr>
          <p:cNvPr id="3" name="Date Placeholder 2"/>
          <p:cNvSpPr>
            <a:spLocks noGrp="1"/>
          </p:cNvSpPr>
          <p:nvPr>
            <p:ph type="dt" sz="quarter" idx="1"/>
          </p:nvPr>
        </p:nvSpPr>
        <p:spPr>
          <a:xfrm>
            <a:off x="3898102" y="0"/>
            <a:ext cx="2982119" cy="500142"/>
          </a:xfrm>
          <a:prstGeom prst="rect">
            <a:avLst/>
          </a:prstGeom>
        </p:spPr>
        <p:txBody>
          <a:bodyPr vert="horz" lIns="96478" tIns="48239" rIns="96478" bIns="48239" rtlCol="0"/>
          <a:lstStyle>
            <a:lvl1pPr algn="r">
              <a:defRPr sz="1300"/>
            </a:lvl1pPr>
          </a:lstStyle>
          <a:p>
            <a:fld id="{E179B002-97D3-47F6-BB69-550063A221FA}" type="datetimeFigureOut">
              <a:rPr lang="en-GB" smtClean="0"/>
              <a:t>09/12/2014</a:t>
            </a:fld>
            <a:endParaRPr lang="en-GB"/>
          </a:p>
        </p:txBody>
      </p:sp>
      <p:sp>
        <p:nvSpPr>
          <p:cNvPr id="4" name="Footer Placeholder 3"/>
          <p:cNvSpPr>
            <a:spLocks noGrp="1"/>
          </p:cNvSpPr>
          <p:nvPr>
            <p:ph type="ftr" sz="quarter" idx="2"/>
          </p:nvPr>
        </p:nvSpPr>
        <p:spPr>
          <a:xfrm>
            <a:off x="0" y="9500960"/>
            <a:ext cx="2982119" cy="500142"/>
          </a:xfrm>
          <a:prstGeom prst="rect">
            <a:avLst/>
          </a:prstGeom>
        </p:spPr>
        <p:txBody>
          <a:bodyPr vert="horz" lIns="96478" tIns="48239" rIns="96478" bIns="48239" rtlCol="0" anchor="b"/>
          <a:lstStyle>
            <a:lvl1pPr algn="l">
              <a:defRPr sz="1300"/>
            </a:lvl1pPr>
          </a:lstStyle>
          <a:p>
            <a:endParaRPr lang="en-GB"/>
          </a:p>
        </p:txBody>
      </p:sp>
      <p:sp>
        <p:nvSpPr>
          <p:cNvPr id="5" name="Slide Number Placeholder 4"/>
          <p:cNvSpPr>
            <a:spLocks noGrp="1"/>
          </p:cNvSpPr>
          <p:nvPr>
            <p:ph type="sldNum" sz="quarter" idx="3"/>
          </p:nvPr>
        </p:nvSpPr>
        <p:spPr>
          <a:xfrm>
            <a:off x="3898102" y="9500960"/>
            <a:ext cx="2982119" cy="500142"/>
          </a:xfrm>
          <a:prstGeom prst="rect">
            <a:avLst/>
          </a:prstGeom>
        </p:spPr>
        <p:txBody>
          <a:bodyPr vert="horz" lIns="96478" tIns="48239" rIns="96478" bIns="48239" rtlCol="0" anchor="b"/>
          <a:lstStyle>
            <a:lvl1pPr algn="r">
              <a:defRPr sz="1300"/>
            </a:lvl1pPr>
          </a:lstStyle>
          <a:p>
            <a:fld id="{4B81010B-47B4-4AE7-A6E5-EEB1B5B4DC67}" type="slidenum">
              <a:rPr lang="en-GB" smtClean="0"/>
              <a:t>‹#›</a:t>
            </a:fld>
            <a:endParaRPr lang="en-GB"/>
          </a:p>
        </p:txBody>
      </p:sp>
    </p:spTree>
    <p:extLst>
      <p:ext uri="{BB962C8B-B14F-4D97-AF65-F5344CB8AC3E}">
        <p14:creationId xmlns:p14="http://schemas.microsoft.com/office/powerpoint/2010/main" val="15128268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500142"/>
          </a:xfrm>
          <a:prstGeom prst="rect">
            <a:avLst/>
          </a:prstGeom>
        </p:spPr>
        <p:txBody>
          <a:bodyPr vert="horz" lIns="96478" tIns="48239" rIns="96478" bIns="48239" rtlCol="0"/>
          <a:lstStyle>
            <a:lvl1pPr algn="l">
              <a:defRPr sz="1300"/>
            </a:lvl1pPr>
          </a:lstStyle>
          <a:p>
            <a:endParaRPr lang="en-GB"/>
          </a:p>
        </p:txBody>
      </p:sp>
      <p:sp>
        <p:nvSpPr>
          <p:cNvPr id="3" name="Date Placeholder 2"/>
          <p:cNvSpPr>
            <a:spLocks noGrp="1"/>
          </p:cNvSpPr>
          <p:nvPr>
            <p:ph type="dt" idx="1"/>
          </p:nvPr>
        </p:nvSpPr>
        <p:spPr>
          <a:xfrm>
            <a:off x="3898102" y="0"/>
            <a:ext cx="2982119" cy="500142"/>
          </a:xfrm>
          <a:prstGeom prst="rect">
            <a:avLst/>
          </a:prstGeom>
        </p:spPr>
        <p:txBody>
          <a:bodyPr vert="horz" lIns="96478" tIns="48239" rIns="96478" bIns="48239" rtlCol="0"/>
          <a:lstStyle>
            <a:lvl1pPr algn="r">
              <a:defRPr sz="1300"/>
            </a:lvl1pPr>
          </a:lstStyle>
          <a:p>
            <a:fld id="{5F045ECA-85F9-47EC-9B9D-A3576150A53F}" type="datetimeFigureOut">
              <a:rPr lang="en-GB" smtClean="0"/>
              <a:t>09/12/2014</a:t>
            </a:fld>
            <a:endParaRPr lang="en-GB"/>
          </a:p>
        </p:txBody>
      </p:sp>
      <p:sp>
        <p:nvSpPr>
          <p:cNvPr id="4" name="Slide Image Placeholder 3"/>
          <p:cNvSpPr>
            <a:spLocks noGrp="1" noRot="1" noChangeAspect="1"/>
          </p:cNvSpPr>
          <p:nvPr>
            <p:ph type="sldImg" idx="2"/>
          </p:nvPr>
        </p:nvSpPr>
        <p:spPr>
          <a:xfrm>
            <a:off x="942975" y="750888"/>
            <a:ext cx="4997450" cy="3749675"/>
          </a:xfrm>
          <a:prstGeom prst="rect">
            <a:avLst/>
          </a:prstGeom>
          <a:noFill/>
          <a:ln w="12700">
            <a:solidFill>
              <a:prstClr val="black"/>
            </a:solidFill>
          </a:ln>
        </p:spPr>
        <p:txBody>
          <a:bodyPr vert="horz" lIns="96478" tIns="48239" rIns="96478" bIns="48239" rtlCol="0" anchor="ctr"/>
          <a:lstStyle/>
          <a:p>
            <a:endParaRPr lang="en-GB"/>
          </a:p>
        </p:txBody>
      </p:sp>
      <p:sp>
        <p:nvSpPr>
          <p:cNvPr id="5" name="Notes Placeholder 4"/>
          <p:cNvSpPr>
            <a:spLocks noGrp="1"/>
          </p:cNvSpPr>
          <p:nvPr>
            <p:ph type="body" sz="quarter" idx="3"/>
          </p:nvPr>
        </p:nvSpPr>
        <p:spPr>
          <a:xfrm>
            <a:off x="688182" y="4751348"/>
            <a:ext cx="5505450" cy="4501277"/>
          </a:xfrm>
          <a:prstGeom prst="rect">
            <a:avLst/>
          </a:prstGeom>
        </p:spPr>
        <p:txBody>
          <a:bodyPr vert="horz" lIns="96478" tIns="48239" rIns="96478" bIns="4823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500960"/>
            <a:ext cx="2982119" cy="500142"/>
          </a:xfrm>
          <a:prstGeom prst="rect">
            <a:avLst/>
          </a:prstGeom>
        </p:spPr>
        <p:txBody>
          <a:bodyPr vert="horz" lIns="96478" tIns="48239" rIns="96478" bIns="48239" rtlCol="0" anchor="b"/>
          <a:lstStyle>
            <a:lvl1pPr algn="l">
              <a:defRPr sz="1300"/>
            </a:lvl1pPr>
          </a:lstStyle>
          <a:p>
            <a:endParaRPr lang="en-GB"/>
          </a:p>
        </p:txBody>
      </p:sp>
      <p:sp>
        <p:nvSpPr>
          <p:cNvPr id="7" name="Slide Number Placeholder 6"/>
          <p:cNvSpPr>
            <a:spLocks noGrp="1"/>
          </p:cNvSpPr>
          <p:nvPr>
            <p:ph type="sldNum" sz="quarter" idx="5"/>
          </p:nvPr>
        </p:nvSpPr>
        <p:spPr>
          <a:xfrm>
            <a:off x="3898102" y="9500960"/>
            <a:ext cx="2982119" cy="500142"/>
          </a:xfrm>
          <a:prstGeom prst="rect">
            <a:avLst/>
          </a:prstGeom>
        </p:spPr>
        <p:txBody>
          <a:bodyPr vert="horz" lIns="96478" tIns="48239" rIns="96478" bIns="48239" rtlCol="0" anchor="b"/>
          <a:lstStyle>
            <a:lvl1pPr algn="r">
              <a:defRPr sz="1300"/>
            </a:lvl1pPr>
          </a:lstStyle>
          <a:p>
            <a:fld id="{3D2A0DD4-4462-4CE8-88B1-3B66122BAD51}" type="slidenum">
              <a:rPr lang="en-GB" smtClean="0"/>
              <a:t>‹#›</a:t>
            </a:fld>
            <a:endParaRPr lang="en-GB"/>
          </a:p>
        </p:txBody>
      </p:sp>
    </p:spTree>
    <p:extLst>
      <p:ext uri="{BB962C8B-B14F-4D97-AF65-F5344CB8AC3E}">
        <p14:creationId xmlns:p14="http://schemas.microsoft.com/office/powerpoint/2010/main" val="3482457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3D2A0DD4-4462-4CE8-88B1-3B66122BAD51}" type="slidenum">
              <a:rPr lang="en-GB" smtClean="0"/>
              <a:t>1</a:t>
            </a:fld>
            <a:endParaRPr lang="en-GB"/>
          </a:p>
        </p:txBody>
      </p:sp>
    </p:spTree>
    <p:extLst>
      <p:ext uri="{BB962C8B-B14F-4D97-AF65-F5344CB8AC3E}">
        <p14:creationId xmlns:p14="http://schemas.microsoft.com/office/powerpoint/2010/main" val="2486072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3D2A0DD4-4462-4CE8-88B1-3B66122BAD51}" type="slidenum">
              <a:rPr lang="en-GB" smtClean="0"/>
              <a:t>2</a:t>
            </a:fld>
            <a:endParaRPr lang="en-GB"/>
          </a:p>
        </p:txBody>
      </p:sp>
    </p:spTree>
    <p:extLst>
      <p:ext uri="{BB962C8B-B14F-4D97-AF65-F5344CB8AC3E}">
        <p14:creationId xmlns:p14="http://schemas.microsoft.com/office/powerpoint/2010/main" val="32796655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D2A0DD4-4462-4CE8-88B1-3B66122BAD51}" type="slidenum">
              <a:rPr lang="en-GB" smtClean="0"/>
              <a:t>11</a:t>
            </a:fld>
            <a:endParaRPr lang="en-GB"/>
          </a:p>
        </p:txBody>
      </p:sp>
    </p:spTree>
    <p:extLst>
      <p:ext uri="{BB962C8B-B14F-4D97-AF65-F5344CB8AC3E}">
        <p14:creationId xmlns:p14="http://schemas.microsoft.com/office/powerpoint/2010/main" val="30075057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ln w="12701">
            <a:solidFill>
              <a:srgbClr val="000000"/>
            </a:solidFill>
            <a:prstDash val="solid"/>
            <a:miter/>
          </a:ln>
        </p:spPr>
      </p:sp>
      <p:sp>
        <p:nvSpPr>
          <p:cNvPr id="3" name="Notes Placeholder 2"/>
          <p:cNvSpPr txBox="1">
            <a:spLocks noGrp="1"/>
          </p:cNvSpPr>
          <p:nvPr>
            <p:ph type="body" sz="quarter" idx="1"/>
          </p:nvPr>
        </p:nvSpPr>
        <p:spPr/>
        <p:txBody>
          <a:bodyPr/>
          <a:lstStyle/>
          <a:p>
            <a:endParaRPr lang="en-GB"/>
          </a:p>
        </p:txBody>
      </p:sp>
      <p:sp>
        <p:nvSpPr>
          <p:cNvPr id="4" name="Slide Number Placeholder 3"/>
          <p:cNvSpPr txBox="1"/>
          <p:nvPr/>
        </p:nvSpPr>
        <p:spPr>
          <a:xfrm>
            <a:off x="3898096" y="9500955"/>
            <a:ext cx="2982119" cy="500142"/>
          </a:xfrm>
          <a:prstGeom prst="rect">
            <a:avLst/>
          </a:prstGeom>
          <a:noFill/>
          <a:ln>
            <a:noFill/>
          </a:ln>
        </p:spPr>
        <p:txBody>
          <a:bodyPr vert="horz" wrap="square" lIns="96478" tIns="48239" rIns="96478" bIns="48239" anchor="b" anchorCtr="0" compatLnSpc="1"/>
          <a:lstStyle/>
          <a:p>
            <a:pPr algn="r" defTabSz="964783">
              <a:defRPr sz="1800" b="0" i="0" u="none" strike="noStrike" kern="0" cap="none" spc="0" baseline="0">
                <a:solidFill>
                  <a:srgbClr val="000000"/>
                </a:solidFill>
                <a:uFillTx/>
              </a:defRPr>
            </a:pPr>
            <a:fld id="{ED1985C2-62D7-4EB9-B8D7-C1D34C996A92}" type="slidenum">
              <a:rPr lang="en-GB" sz="1300">
                <a:solidFill>
                  <a:srgbClr val="000000"/>
                </a:solidFill>
                <a:latin typeface="Calibri"/>
                <a:ea typeface=""/>
                <a:cs typeface=""/>
              </a:rPr>
              <a:pPr algn="r" defTabSz="964783">
                <a:defRPr sz="1800" b="0" i="0" u="none" strike="noStrike" kern="0" cap="none" spc="0" baseline="0">
                  <a:solidFill>
                    <a:srgbClr val="000000"/>
                  </a:solidFill>
                  <a:uFillTx/>
                </a:defRPr>
              </a:pPr>
              <a:t>20</a:t>
            </a:fld>
            <a:endParaRPr lang="en-GB" sz="1300">
              <a:solidFill>
                <a:srgbClr val="000000"/>
              </a:solidFill>
              <a:latin typeface="Calibri"/>
              <a:ea typeface=""/>
              <a:cs typeface=""/>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7BCF448-536B-4F0E-BA47-EA85565D38CB}" type="datetimeFigureOut">
              <a:rPr lang="en-GB" smtClean="0"/>
              <a:t>09/12/2014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D028F2-DB24-49CC-AB53-F5BD47415345}" type="slidenum">
              <a:rPr lang="en-GB" smtClean="0"/>
              <a:t>‹#›</a:t>
            </a:fld>
            <a:endParaRPr lang="en-GB"/>
          </a:p>
        </p:txBody>
      </p:sp>
    </p:spTree>
    <p:extLst>
      <p:ext uri="{BB962C8B-B14F-4D97-AF65-F5344CB8AC3E}">
        <p14:creationId xmlns:p14="http://schemas.microsoft.com/office/powerpoint/2010/main" val="1003375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BCF448-536B-4F0E-BA47-EA85565D38CB}" type="datetimeFigureOut">
              <a:rPr lang="en-GB" smtClean="0"/>
              <a:t>09/12/2014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D028F2-DB24-49CC-AB53-F5BD47415345}" type="slidenum">
              <a:rPr lang="en-GB" smtClean="0"/>
              <a:t>‹#›</a:t>
            </a:fld>
            <a:endParaRPr lang="en-GB"/>
          </a:p>
        </p:txBody>
      </p:sp>
    </p:spTree>
    <p:extLst>
      <p:ext uri="{BB962C8B-B14F-4D97-AF65-F5344CB8AC3E}">
        <p14:creationId xmlns:p14="http://schemas.microsoft.com/office/powerpoint/2010/main" val="316403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BCF448-536B-4F0E-BA47-EA85565D38CB}" type="datetimeFigureOut">
              <a:rPr lang="en-GB" smtClean="0"/>
              <a:t>09/12/2014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D028F2-DB24-49CC-AB53-F5BD47415345}" type="slidenum">
              <a:rPr lang="en-GB" smtClean="0"/>
              <a:t>‹#›</a:t>
            </a:fld>
            <a:endParaRPr lang="en-GB"/>
          </a:p>
        </p:txBody>
      </p:sp>
    </p:spTree>
    <p:extLst>
      <p:ext uri="{BB962C8B-B14F-4D97-AF65-F5344CB8AC3E}">
        <p14:creationId xmlns:p14="http://schemas.microsoft.com/office/powerpoint/2010/main" val="2281647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BCF448-536B-4F0E-BA47-EA85565D38CB}" type="datetimeFigureOut">
              <a:rPr lang="en-GB" smtClean="0"/>
              <a:t>09/12/2014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D028F2-DB24-49CC-AB53-F5BD47415345}" type="slidenum">
              <a:rPr lang="en-GB" smtClean="0"/>
              <a:t>‹#›</a:t>
            </a:fld>
            <a:endParaRPr lang="en-GB"/>
          </a:p>
        </p:txBody>
      </p:sp>
    </p:spTree>
    <p:extLst>
      <p:ext uri="{BB962C8B-B14F-4D97-AF65-F5344CB8AC3E}">
        <p14:creationId xmlns:p14="http://schemas.microsoft.com/office/powerpoint/2010/main" val="1790130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BCF448-536B-4F0E-BA47-EA85565D38CB}" type="datetimeFigureOut">
              <a:rPr lang="en-GB" smtClean="0"/>
              <a:t>09/12/2014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D028F2-DB24-49CC-AB53-F5BD47415345}" type="slidenum">
              <a:rPr lang="en-GB" smtClean="0"/>
              <a:t>‹#›</a:t>
            </a:fld>
            <a:endParaRPr lang="en-GB"/>
          </a:p>
        </p:txBody>
      </p:sp>
    </p:spTree>
    <p:extLst>
      <p:ext uri="{BB962C8B-B14F-4D97-AF65-F5344CB8AC3E}">
        <p14:creationId xmlns:p14="http://schemas.microsoft.com/office/powerpoint/2010/main" val="1122241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7BCF448-536B-4F0E-BA47-EA85565D38CB}" type="datetimeFigureOut">
              <a:rPr lang="en-GB" smtClean="0"/>
              <a:t>09/12/2014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D028F2-DB24-49CC-AB53-F5BD47415345}" type="slidenum">
              <a:rPr lang="en-GB" smtClean="0"/>
              <a:t>‹#›</a:t>
            </a:fld>
            <a:endParaRPr lang="en-GB"/>
          </a:p>
        </p:txBody>
      </p:sp>
    </p:spTree>
    <p:extLst>
      <p:ext uri="{BB962C8B-B14F-4D97-AF65-F5344CB8AC3E}">
        <p14:creationId xmlns:p14="http://schemas.microsoft.com/office/powerpoint/2010/main" val="1729162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7BCF448-536B-4F0E-BA47-EA85565D38CB}" type="datetimeFigureOut">
              <a:rPr lang="en-GB" smtClean="0"/>
              <a:t>09/12/2014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ED028F2-DB24-49CC-AB53-F5BD47415345}" type="slidenum">
              <a:rPr lang="en-GB" smtClean="0"/>
              <a:t>‹#›</a:t>
            </a:fld>
            <a:endParaRPr lang="en-GB"/>
          </a:p>
        </p:txBody>
      </p:sp>
    </p:spTree>
    <p:extLst>
      <p:ext uri="{BB962C8B-B14F-4D97-AF65-F5344CB8AC3E}">
        <p14:creationId xmlns:p14="http://schemas.microsoft.com/office/powerpoint/2010/main" val="1519261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7BCF448-536B-4F0E-BA47-EA85565D38CB}" type="datetimeFigureOut">
              <a:rPr lang="en-GB" smtClean="0"/>
              <a:t>09/12/2014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ED028F2-DB24-49CC-AB53-F5BD47415345}" type="slidenum">
              <a:rPr lang="en-GB" smtClean="0"/>
              <a:t>‹#›</a:t>
            </a:fld>
            <a:endParaRPr lang="en-GB"/>
          </a:p>
        </p:txBody>
      </p:sp>
    </p:spTree>
    <p:extLst>
      <p:ext uri="{BB962C8B-B14F-4D97-AF65-F5344CB8AC3E}">
        <p14:creationId xmlns:p14="http://schemas.microsoft.com/office/powerpoint/2010/main" val="1981032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BCF448-536B-4F0E-BA47-EA85565D38CB}" type="datetimeFigureOut">
              <a:rPr lang="en-GB" smtClean="0"/>
              <a:t>09/12/2014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ED028F2-DB24-49CC-AB53-F5BD47415345}" type="slidenum">
              <a:rPr lang="en-GB" smtClean="0"/>
              <a:t>‹#›</a:t>
            </a:fld>
            <a:endParaRPr lang="en-GB"/>
          </a:p>
        </p:txBody>
      </p:sp>
    </p:spTree>
    <p:extLst>
      <p:ext uri="{BB962C8B-B14F-4D97-AF65-F5344CB8AC3E}">
        <p14:creationId xmlns:p14="http://schemas.microsoft.com/office/powerpoint/2010/main" val="3561437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BCF448-536B-4F0E-BA47-EA85565D38CB}" type="datetimeFigureOut">
              <a:rPr lang="en-GB" smtClean="0"/>
              <a:t>09/12/2014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D028F2-DB24-49CC-AB53-F5BD47415345}" type="slidenum">
              <a:rPr lang="en-GB" smtClean="0"/>
              <a:t>‹#›</a:t>
            </a:fld>
            <a:endParaRPr lang="en-GB"/>
          </a:p>
        </p:txBody>
      </p:sp>
    </p:spTree>
    <p:extLst>
      <p:ext uri="{BB962C8B-B14F-4D97-AF65-F5344CB8AC3E}">
        <p14:creationId xmlns:p14="http://schemas.microsoft.com/office/powerpoint/2010/main" val="2387529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BCF448-536B-4F0E-BA47-EA85565D38CB}" type="datetimeFigureOut">
              <a:rPr lang="en-GB" smtClean="0"/>
              <a:t>09/12/2014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D028F2-DB24-49CC-AB53-F5BD47415345}" type="slidenum">
              <a:rPr lang="en-GB" smtClean="0"/>
              <a:t>‹#›</a:t>
            </a:fld>
            <a:endParaRPr lang="en-GB"/>
          </a:p>
        </p:txBody>
      </p:sp>
    </p:spTree>
    <p:extLst>
      <p:ext uri="{BB962C8B-B14F-4D97-AF65-F5344CB8AC3E}">
        <p14:creationId xmlns:p14="http://schemas.microsoft.com/office/powerpoint/2010/main" val="2095167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BCF448-536B-4F0E-BA47-EA85565D38CB}" type="datetimeFigureOut">
              <a:rPr lang="en-GB" smtClean="0"/>
              <a:t>09/12/2014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D028F2-DB24-49CC-AB53-F5BD47415345}" type="slidenum">
              <a:rPr lang="en-GB" smtClean="0"/>
              <a:t>‹#›</a:t>
            </a:fld>
            <a:endParaRPr lang="en-GB"/>
          </a:p>
        </p:txBody>
      </p:sp>
    </p:spTree>
    <p:extLst>
      <p:ext uri="{BB962C8B-B14F-4D97-AF65-F5344CB8AC3E}">
        <p14:creationId xmlns:p14="http://schemas.microsoft.com/office/powerpoint/2010/main" val="42401836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peter.byrne@eastlondon.nhs.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www.sheffield.ac.uk/scharr/sections/ph/research/alpol/publications" TargetMode="External"/><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rcpsych.ac.uk/"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mailto:peter.byrne@eastlondon.nhs.uk" TargetMode="External"/><Relationship Id="rId2" Type="http://schemas.openxmlformats.org/officeDocument/2006/relationships/hyperlink" Target="mailto:lthorpe@rcpsych.ac.uk"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Public mental health</a:t>
            </a:r>
            <a:endParaRPr lang="en-GB" dirty="0"/>
          </a:p>
        </p:txBody>
      </p:sp>
      <p:sp>
        <p:nvSpPr>
          <p:cNvPr id="3" name="Subtitle 2"/>
          <p:cNvSpPr>
            <a:spLocks noGrp="1"/>
          </p:cNvSpPr>
          <p:nvPr>
            <p:ph type="subTitle" idx="1"/>
          </p:nvPr>
        </p:nvSpPr>
        <p:spPr/>
        <p:txBody>
          <a:bodyPr>
            <a:normAutofit fontScale="77500" lnSpcReduction="20000"/>
          </a:bodyPr>
          <a:lstStyle/>
          <a:p>
            <a:r>
              <a:rPr lang="en-GB" b="1" dirty="0" smtClean="0"/>
              <a:t>Peter Byrne</a:t>
            </a:r>
            <a:r>
              <a:rPr lang="en-GB" dirty="0" smtClean="0"/>
              <a:t>,</a:t>
            </a:r>
          </a:p>
          <a:p>
            <a:r>
              <a:rPr lang="en-GB" sz="2800" dirty="0" smtClean="0"/>
              <a:t>Consultant liaison psychiatrist</a:t>
            </a:r>
            <a:r>
              <a:rPr lang="en-GB" sz="2800" dirty="0"/>
              <a:t> </a:t>
            </a:r>
            <a:r>
              <a:rPr lang="en-GB" sz="2800" dirty="0" smtClean="0"/>
              <a:t>at Homerton Hospital</a:t>
            </a:r>
          </a:p>
          <a:p>
            <a:r>
              <a:rPr lang="en-GB" sz="2800" dirty="0" err="1" smtClean="0"/>
              <a:t>Assoc</a:t>
            </a:r>
            <a:r>
              <a:rPr lang="en-GB" sz="2800" dirty="0" smtClean="0"/>
              <a:t> Registrar / Public mental health lead, RCPsych &amp;</a:t>
            </a:r>
          </a:p>
          <a:p>
            <a:r>
              <a:rPr lang="en-GB" sz="2800" dirty="0" smtClean="0"/>
              <a:t>Visiting Professor, University of Strathclyde, Glasgow</a:t>
            </a:r>
            <a:endParaRPr lang="en-GB" sz="2800" dirty="0"/>
          </a:p>
        </p:txBody>
      </p:sp>
      <p:sp>
        <p:nvSpPr>
          <p:cNvPr id="4" name="TextBox 3"/>
          <p:cNvSpPr txBox="1"/>
          <p:nvPr/>
        </p:nvSpPr>
        <p:spPr>
          <a:xfrm>
            <a:off x="3995936" y="5731756"/>
            <a:ext cx="3636404" cy="400110"/>
          </a:xfrm>
          <a:prstGeom prst="rect">
            <a:avLst/>
          </a:prstGeom>
          <a:noFill/>
        </p:spPr>
        <p:txBody>
          <a:bodyPr wrap="square" rtlCol="0">
            <a:spAutoFit/>
          </a:bodyPr>
          <a:lstStyle/>
          <a:p>
            <a:r>
              <a:rPr lang="en-GB" sz="2000" dirty="0" smtClean="0">
                <a:hlinkClick r:id="rId3"/>
              </a:rPr>
              <a:t>peter.byrne@eastlondon.nhs.uk</a:t>
            </a:r>
            <a:r>
              <a:rPr lang="en-GB" dirty="0" smtClean="0"/>
              <a:t> </a:t>
            </a:r>
            <a:endParaRPr lang="en-GB" dirty="0"/>
          </a:p>
        </p:txBody>
      </p:sp>
      <p:sp>
        <p:nvSpPr>
          <p:cNvPr id="5" name="TextBox 4"/>
          <p:cNvSpPr txBox="1"/>
          <p:nvPr/>
        </p:nvSpPr>
        <p:spPr>
          <a:xfrm>
            <a:off x="323528" y="5670201"/>
            <a:ext cx="3240360" cy="523220"/>
          </a:xfrm>
          <a:prstGeom prst="rect">
            <a:avLst/>
          </a:prstGeom>
          <a:noFill/>
        </p:spPr>
        <p:txBody>
          <a:bodyPr wrap="square" rtlCol="0">
            <a:spAutoFit/>
          </a:bodyPr>
          <a:lstStyle/>
          <a:p>
            <a:r>
              <a:rPr lang="en-GB" sz="2800" dirty="0" smtClean="0"/>
              <a:t>@</a:t>
            </a:r>
            <a:r>
              <a:rPr lang="en-GB" sz="2800" dirty="0" err="1" smtClean="0"/>
              <a:t>pubmentalhealth</a:t>
            </a:r>
            <a:endParaRPr lang="en-GB" sz="2800" dirty="0"/>
          </a:p>
        </p:txBody>
      </p:sp>
    </p:spTree>
    <p:extLst>
      <p:ext uri="{BB962C8B-B14F-4D97-AF65-F5344CB8AC3E}">
        <p14:creationId xmlns:p14="http://schemas.microsoft.com/office/powerpoint/2010/main" val="9955734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But that is NOT the beginning</a:t>
            </a:r>
            <a:endParaRPr lang="en-GB" dirty="0"/>
          </a:p>
        </p:txBody>
      </p:sp>
      <p:sp>
        <p:nvSpPr>
          <p:cNvPr id="3" name="Content Placeholder 2"/>
          <p:cNvSpPr>
            <a:spLocks noGrp="1"/>
          </p:cNvSpPr>
          <p:nvPr>
            <p:ph idx="1"/>
          </p:nvPr>
        </p:nvSpPr>
        <p:spPr>
          <a:xfrm>
            <a:off x="251520" y="1600200"/>
            <a:ext cx="8568952" cy="4525963"/>
          </a:xfrm>
        </p:spPr>
        <p:txBody>
          <a:bodyPr>
            <a:normAutofit lnSpcReduction="10000"/>
          </a:bodyPr>
          <a:lstStyle/>
          <a:p>
            <a:r>
              <a:rPr lang="en-GB" dirty="0" smtClean="0"/>
              <a:t>Genetic associations with MH disorders</a:t>
            </a:r>
          </a:p>
          <a:p>
            <a:r>
              <a:rPr lang="en-GB" dirty="0" smtClean="0"/>
              <a:t>Perinatal interventions protect M and child</a:t>
            </a:r>
          </a:p>
          <a:p>
            <a:r>
              <a:rPr lang="en-GB" dirty="0" smtClean="0"/>
              <a:t>Children’s lives ruined by parental alcohol and drug misuse: services cut, alcohol cheaper</a:t>
            </a:r>
          </a:p>
          <a:p>
            <a:r>
              <a:rPr lang="en-GB" dirty="0" smtClean="0"/>
              <a:t>Inequalities </a:t>
            </a:r>
            <a:r>
              <a:rPr lang="en-GB" dirty="0" smtClean="0">
                <a:latin typeface="Calibri"/>
              </a:rPr>
              <a:t>→</a:t>
            </a:r>
            <a:r>
              <a:rPr lang="en-GB" dirty="0" smtClean="0"/>
              <a:t> MH </a:t>
            </a:r>
            <a:r>
              <a:rPr lang="en-GB" dirty="0" err="1" smtClean="0"/>
              <a:t>probs</a:t>
            </a:r>
            <a:r>
              <a:rPr lang="en-GB" dirty="0" smtClean="0"/>
              <a:t>, self harm, stolen years</a:t>
            </a:r>
          </a:p>
          <a:p>
            <a:r>
              <a:rPr lang="en-GB" dirty="0" smtClean="0"/>
              <a:t>Current disinvestment in children’s services</a:t>
            </a:r>
          </a:p>
          <a:p>
            <a:r>
              <a:rPr lang="en-GB" dirty="0" smtClean="0"/>
              <a:t>Early Intervention: lip service, pilots, or nothing</a:t>
            </a:r>
          </a:p>
          <a:p>
            <a:r>
              <a:rPr lang="en-GB" dirty="0" smtClean="0"/>
              <a:t>Evidence-based </a:t>
            </a:r>
            <a:r>
              <a:rPr lang="en-GB" dirty="0"/>
              <a:t>parenting programmes: no </a:t>
            </a:r>
            <a:r>
              <a:rPr lang="en-GB" dirty="0" smtClean="0"/>
              <a:t>£</a:t>
            </a:r>
            <a:endParaRPr lang="en-GB" dirty="0"/>
          </a:p>
        </p:txBody>
      </p:sp>
    </p:spTree>
    <p:extLst>
      <p:ext uri="{BB962C8B-B14F-4D97-AF65-F5344CB8AC3E}">
        <p14:creationId xmlns:p14="http://schemas.microsoft.com/office/powerpoint/2010/main" val="25528655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Parenting Skills Training</a:t>
            </a:r>
            <a:endParaRPr lang="en-GB" dirty="0"/>
          </a:p>
        </p:txBody>
      </p:sp>
      <p:sp>
        <p:nvSpPr>
          <p:cNvPr id="3" name="Content Placeholder 2"/>
          <p:cNvSpPr>
            <a:spLocks noGrp="1"/>
          </p:cNvSpPr>
          <p:nvPr>
            <p:ph idx="1"/>
          </p:nvPr>
        </p:nvSpPr>
        <p:spPr>
          <a:xfrm>
            <a:off x="467544" y="4077072"/>
            <a:ext cx="8229600" cy="2448272"/>
          </a:xfrm>
        </p:spPr>
        <p:txBody>
          <a:bodyPr>
            <a:noAutofit/>
          </a:bodyPr>
          <a:lstStyle/>
          <a:p>
            <a:pPr marL="0" indent="0">
              <a:buNone/>
            </a:pPr>
            <a:r>
              <a:rPr lang="en-GB" sz="1200" dirty="0"/>
              <a:t>(77) Barlow J, </a:t>
            </a:r>
            <a:r>
              <a:rPr lang="en-GB" sz="1200" dirty="0" err="1"/>
              <a:t>Coren</a:t>
            </a:r>
            <a:r>
              <a:rPr lang="en-GB" sz="1200" dirty="0"/>
              <a:t> E, Stewart-Brown S. Parent-training programmes for improving maternal psychosocial health. Cochrane Database of Systematic Reviews 2003;(4</a:t>
            </a:r>
            <a:r>
              <a:rPr lang="en-GB" sz="1200" dirty="0" smtClean="0"/>
              <a:t>).</a:t>
            </a:r>
          </a:p>
          <a:p>
            <a:pPr marL="0" indent="0">
              <a:buNone/>
            </a:pPr>
            <a:r>
              <a:rPr lang="en-GB" sz="1200" dirty="0" smtClean="0"/>
              <a:t>(</a:t>
            </a:r>
            <a:r>
              <a:rPr lang="en-GB" sz="1200" dirty="0"/>
              <a:t>78) Barlow J, Parsons J. Group-based parent-training programmes for improving emotional and behavioural adjustment in 0-3 year old children. Cochrane Database of Systematic Reviews 2003 2003;(2). </a:t>
            </a:r>
            <a:endParaRPr lang="en-GB" sz="1200" dirty="0" smtClean="0"/>
          </a:p>
          <a:p>
            <a:pPr marL="0" indent="0">
              <a:buNone/>
            </a:pPr>
            <a:r>
              <a:rPr lang="en-GB" sz="1200" dirty="0" smtClean="0"/>
              <a:t>(</a:t>
            </a:r>
            <a:r>
              <a:rPr lang="en-GB" sz="1200" dirty="0"/>
              <a:t>79) Barlow J, Stewart-Brown SL. Review article: </a:t>
            </a:r>
            <a:r>
              <a:rPr lang="en-GB" sz="1200" dirty="0" err="1"/>
              <a:t>behavior</a:t>
            </a:r>
            <a:r>
              <a:rPr lang="en-GB" sz="1200" dirty="0"/>
              <a:t> problems and parent-training programs. Journal of Developmental and </a:t>
            </a:r>
            <a:r>
              <a:rPr lang="en-GB" sz="1200" dirty="0" err="1"/>
              <a:t>Behavioral</a:t>
            </a:r>
            <a:r>
              <a:rPr lang="en-GB" sz="1200" dirty="0"/>
              <a:t> </a:t>
            </a:r>
            <a:r>
              <a:rPr lang="en-GB" sz="1200" dirty="0" err="1"/>
              <a:t>Pediatrics</a:t>
            </a:r>
            <a:r>
              <a:rPr lang="en-GB" sz="1200" dirty="0"/>
              <a:t> 2000;21(5):356-70. (80) Kendrick D, Barlow J, Hampshire A, </a:t>
            </a:r>
            <a:r>
              <a:rPr lang="en-GB" sz="1200" dirty="0" err="1"/>
              <a:t>Polnay</a:t>
            </a:r>
            <a:r>
              <a:rPr lang="en-GB" sz="1200" dirty="0"/>
              <a:t> L, Stewart-Brown S. Parenting interventions for the prevention of unintentional injuries in childhood. </a:t>
            </a:r>
            <a:r>
              <a:rPr lang="en-GB" sz="1200" dirty="0" err="1"/>
              <a:t>CochraneDatabase</a:t>
            </a:r>
            <a:r>
              <a:rPr lang="en-GB" sz="1200" dirty="0"/>
              <a:t> of Systematic Reviews 2007;(4). </a:t>
            </a:r>
            <a:endParaRPr lang="en-GB" sz="1200" dirty="0" smtClean="0"/>
          </a:p>
          <a:p>
            <a:pPr marL="0" indent="0">
              <a:buNone/>
            </a:pPr>
            <a:r>
              <a:rPr lang="en-GB" sz="1200" dirty="0" smtClean="0"/>
              <a:t>(</a:t>
            </a:r>
            <a:r>
              <a:rPr lang="en-GB" sz="1200" dirty="0"/>
              <a:t>81) Hutchings J, et al. Parenting intervention in Sure Start services for children at risk of developing conduct disorder: pragmatic randomised controlled trial. BMJ 2007;334:7595. (82) Scott S. An update on interventions for conduct disorder. Advances in Psychiatric Treatment 2008;14(61):70</a:t>
            </a:r>
            <a:r>
              <a:rPr lang="en-GB" sz="1200" dirty="0" smtClean="0"/>
              <a:t>. Page </a:t>
            </a:r>
            <a:r>
              <a:rPr lang="en-GB" sz="1200" dirty="0"/>
              <a:t>52 of 52</a:t>
            </a:r>
          </a:p>
          <a:p>
            <a:pPr marL="0" indent="0">
              <a:buNone/>
            </a:pPr>
            <a:r>
              <a:rPr lang="en-GB" sz="1200" dirty="0"/>
              <a:t>(83) </a:t>
            </a:r>
            <a:r>
              <a:rPr lang="en-GB" sz="1200" dirty="0" err="1"/>
              <a:t>Woolfenden</a:t>
            </a:r>
            <a:r>
              <a:rPr lang="en-GB" sz="1200" dirty="0"/>
              <a:t> SR, Williams K, Peat J. Family and parenting interventions in children and adolescents with conduct disorder and delinquency aged 10-17. The Cochrane Database of Systematic Reviews, 2006; 2006.</a:t>
            </a:r>
          </a:p>
        </p:txBody>
      </p:sp>
      <p:sp>
        <p:nvSpPr>
          <p:cNvPr id="4" name="Rectangle 3"/>
          <p:cNvSpPr/>
          <p:nvPr/>
        </p:nvSpPr>
        <p:spPr>
          <a:xfrm>
            <a:off x="467544" y="1340768"/>
            <a:ext cx="7416824" cy="2031325"/>
          </a:xfrm>
          <a:prstGeom prst="rect">
            <a:avLst/>
          </a:prstGeom>
        </p:spPr>
        <p:txBody>
          <a:bodyPr wrap="square">
            <a:spAutoFit/>
          </a:bodyPr>
          <a:lstStyle/>
          <a:p>
            <a:r>
              <a:rPr lang="en-GB" dirty="0"/>
              <a:t>Systematic reviews have shown that parenting interventions are effective in improving maternal psychosocial health,(77) reducing child behavioural problems in infants and toddlers,(78) and in children aged 3 to 10 years old,(79) reducing unintentional injuries in children aged 18 years and younger(80) and improving the mental health of families with children with conduct disorders (NICE, 2006). These programmes also reduce antisocial behaviour and offending.(81-83)</a:t>
            </a:r>
          </a:p>
        </p:txBody>
      </p:sp>
      <p:sp>
        <p:nvSpPr>
          <p:cNvPr id="5" name="TextBox 4"/>
          <p:cNvSpPr txBox="1"/>
          <p:nvPr/>
        </p:nvSpPr>
        <p:spPr>
          <a:xfrm>
            <a:off x="2699792" y="3501008"/>
            <a:ext cx="5472608" cy="369332"/>
          </a:xfrm>
          <a:prstGeom prst="rect">
            <a:avLst/>
          </a:prstGeom>
          <a:noFill/>
        </p:spPr>
        <p:txBody>
          <a:bodyPr wrap="square" rtlCol="0">
            <a:spAutoFit/>
          </a:bodyPr>
          <a:lstStyle/>
          <a:p>
            <a:r>
              <a:rPr lang="en-GB" i="1" dirty="0" err="1" smtClean="0"/>
              <a:t>RCPsych</a:t>
            </a:r>
            <a:r>
              <a:rPr lang="en-GB" i="1" dirty="0" smtClean="0"/>
              <a:t> Response to Marmot (Inequalities) Review, 2010</a:t>
            </a:r>
            <a:endParaRPr lang="en-GB" i="1" dirty="0"/>
          </a:p>
        </p:txBody>
      </p:sp>
    </p:spTree>
    <p:extLst>
      <p:ext uri="{BB962C8B-B14F-4D97-AF65-F5344CB8AC3E}">
        <p14:creationId xmlns:p14="http://schemas.microsoft.com/office/powerpoint/2010/main" val="22584395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Concepts and slogans</a:t>
            </a:r>
            <a:endParaRPr lang="en-GB" dirty="0"/>
          </a:p>
        </p:txBody>
      </p:sp>
      <p:sp>
        <p:nvSpPr>
          <p:cNvPr id="3" name="Content Placeholder 2"/>
          <p:cNvSpPr>
            <a:spLocks noGrp="1"/>
          </p:cNvSpPr>
          <p:nvPr>
            <p:ph idx="1"/>
          </p:nvPr>
        </p:nvSpPr>
        <p:spPr/>
        <p:txBody>
          <a:bodyPr/>
          <a:lstStyle/>
          <a:p>
            <a:r>
              <a:rPr lang="en-GB" dirty="0" smtClean="0"/>
              <a:t>Cartesian dualism: the separation of diseases of the mind from diseases of the body (</a:t>
            </a:r>
            <a:r>
              <a:rPr lang="en-GB" dirty="0" err="1" smtClean="0"/>
              <a:t>misQ</a:t>
            </a:r>
            <a:r>
              <a:rPr lang="en-GB" dirty="0" smtClean="0"/>
              <a:t>)</a:t>
            </a:r>
          </a:p>
          <a:p>
            <a:r>
              <a:rPr lang="en-GB" dirty="0" smtClean="0"/>
              <a:t>Separation of physical health services from mental health services</a:t>
            </a:r>
          </a:p>
          <a:p>
            <a:r>
              <a:rPr lang="en-GB" dirty="0" smtClean="0"/>
              <a:t>No health without mental health</a:t>
            </a:r>
          </a:p>
          <a:p>
            <a:r>
              <a:rPr lang="en-GB" dirty="0" smtClean="0"/>
              <a:t>Parity of esteem</a:t>
            </a:r>
          </a:p>
          <a:p>
            <a:r>
              <a:rPr lang="en-GB" dirty="0" smtClean="0"/>
              <a:t>No mental health without physical health: </a:t>
            </a:r>
            <a:r>
              <a:rPr lang="en-GB" i="1" dirty="0" err="1" smtClean="0"/>
              <a:t>mens</a:t>
            </a:r>
            <a:r>
              <a:rPr lang="en-GB" i="1" dirty="0" smtClean="0"/>
              <a:t> </a:t>
            </a:r>
            <a:r>
              <a:rPr lang="en-GB" i="1" dirty="0" err="1" smtClean="0"/>
              <a:t>sano</a:t>
            </a:r>
            <a:r>
              <a:rPr lang="en-GB" i="1" dirty="0" smtClean="0"/>
              <a:t> in </a:t>
            </a:r>
            <a:r>
              <a:rPr lang="en-GB" i="1" dirty="0" err="1" smtClean="0"/>
              <a:t>corpore</a:t>
            </a:r>
            <a:r>
              <a:rPr lang="en-GB" i="1" dirty="0" smtClean="0"/>
              <a:t> </a:t>
            </a:r>
            <a:r>
              <a:rPr lang="en-GB" i="1" dirty="0" err="1" smtClean="0"/>
              <a:t>sano</a:t>
            </a:r>
            <a:r>
              <a:rPr lang="en-GB" i="1" dirty="0" smtClean="0"/>
              <a:t> </a:t>
            </a:r>
            <a:endParaRPr lang="en-GB" i="1" dirty="0"/>
          </a:p>
        </p:txBody>
      </p:sp>
    </p:spTree>
    <p:extLst>
      <p:ext uri="{BB962C8B-B14F-4D97-AF65-F5344CB8AC3E}">
        <p14:creationId xmlns:p14="http://schemas.microsoft.com/office/powerpoint/2010/main" val="37979737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Two questions</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Number One preventable cause of cancer?</a:t>
            </a:r>
          </a:p>
          <a:p>
            <a:pPr marL="0" indent="0">
              <a:buNone/>
            </a:pPr>
            <a:r>
              <a:rPr lang="en-GB" dirty="0" smtClean="0"/>
              <a:t>In reality, the Number</a:t>
            </a:r>
          </a:p>
          <a:p>
            <a:pPr marL="0" indent="0">
              <a:buNone/>
            </a:pPr>
            <a:r>
              <a:rPr lang="en-GB" dirty="0" smtClean="0"/>
              <a:t>One Cause of cancer.										</a:t>
            </a:r>
          </a:p>
          <a:p>
            <a:pPr marL="0" indent="0">
              <a:buNone/>
            </a:pPr>
            <a:endParaRPr lang="en-GB" dirty="0"/>
          </a:p>
          <a:p>
            <a:pPr marL="0" indent="0">
              <a:buNone/>
            </a:pPr>
            <a:endParaRPr lang="en-GB" dirty="0" smtClean="0"/>
          </a:p>
          <a:p>
            <a:pPr marL="0" indent="0">
              <a:buNone/>
            </a:pPr>
            <a:r>
              <a:rPr lang="en-GB" dirty="0" smtClean="0"/>
              <a:t>							</a:t>
            </a:r>
          </a:p>
          <a:p>
            <a:endParaRPr lang="en-GB" dirty="0" smtClean="0"/>
          </a:p>
          <a:p>
            <a:r>
              <a:rPr lang="en-GB" dirty="0" smtClean="0"/>
              <a:t>Number 2 preventable cause of cancer?</a:t>
            </a: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2204864"/>
            <a:ext cx="4572000" cy="28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3140968"/>
            <a:ext cx="3672408" cy="2376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73502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heel(1)">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7" end="7"/>
                                            </p:txEl>
                                          </p:spTgt>
                                        </p:tgtEl>
                                        <p:attrNameLst>
                                          <p:attrName>style.visibility</p:attrName>
                                        </p:attrNameLst>
                                      </p:cBhvr>
                                      <p:to>
                                        <p:strVal val="visible"/>
                                      </p:to>
                                    </p:set>
                                    <p:animEffect transition="in" filter="randombar(horizontal)">
                                      <p:cBhvr>
                                        <p:cTn id="12" dur="500"/>
                                        <p:tgtEl>
                                          <p:spTgt spid="3">
                                            <p:txEl>
                                              <p:pRg st="7" end="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027"/>
                                        </p:tgtEl>
                                        <p:attrNameLst>
                                          <p:attrName>style.visibility</p:attrName>
                                        </p:attrNameLst>
                                      </p:cBhvr>
                                      <p:to>
                                        <p:strVal val="visible"/>
                                      </p:to>
                                    </p:set>
                                    <p:animEffect transition="in" filter="randombar(horizontal)">
                                      <p:cBhvr>
                                        <p:cTn id="1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1"/>
            <a:ext cx="8915400" cy="6741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4241913" y="5119397"/>
            <a:ext cx="2160240" cy="1512168"/>
          </a:xfrm>
          <a:prstGeom prst="ellipse">
            <a:avLst/>
          </a:prstGeom>
          <a:noFill/>
          <a:ln w="412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p:cNvSpPr/>
          <p:nvPr/>
        </p:nvSpPr>
        <p:spPr>
          <a:xfrm>
            <a:off x="4241913" y="3717032"/>
            <a:ext cx="1986271" cy="50405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221064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GB" altLang="en-US" dirty="0" smtClean="0"/>
              <a:t>Neuropsychiatric sequelae Alcohol</a:t>
            </a:r>
          </a:p>
        </p:txBody>
      </p:sp>
      <p:pic>
        <p:nvPicPr>
          <p:cNvPr id="21507" name="Picture 2" descr="C:\Users\Peter\AppData\Local\Microsoft\Windows\Temporary Internet Files\Content.IE5\KMIXSFXU\MC900055181[1].wmf"/>
          <p:cNvPicPr>
            <a:picLocks noGrp="1" noChangeAspect="1" noChangeArrowheads="1"/>
          </p:cNvPicPr>
          <p:nvPr>
            <p:ph type="clipArt" sz="half" idx="1"/>
          </p:nvPr>
        </p:nvPicPr>
        <p:blipFill>
          <a:blip r:embed="rId2" cstate="print">
            <a:extLst>
              <a:ext uri="{28A0092B-C50C-407E-A947-70E740481C1C}">
                <a14:useLocalDpi xmlns:a14="http://schemas.microsoft.com/office/drawing/2010/main" val="0"/>
              </a:ext>
            </a:extLst>
          </a:blip>
          <a:srcRect/>
          <a:stretch>
            <a:fillRect/>
          </a:stretch>
        </p:blipFill>
        <p:spPr>
          <a:xfrm>
            <a:off x="457200" y="2146300"/>
            <a:ext cx="4037013" cy="3433763"/>
          </a:xfrm>
          <a:noFill/>
        </p:spPr>
      </p:pic>
      <p:sp>
        <p:nvSpPr>
          <p:cNvPr id="21508" name="Rectangle 5"/>
          <p:cNvSpPr>
            <a:spLocks noGrp="1"/>
          </p:cNvSpPr>
          <p:nvPr>
            <p:ph type="body" sz="half" idx="4294967295"/>
          </p:nvPr>
        </p:nvSpPr>
        <p:spPr>
          <a:xfrm>
            <a:off x="4427538" y="1484313"/>
            <a:ext cx="4465637" cy="4781550"/>
          </a:xfrm>
        </p:spPr>
        <p:txBody>
          <a:bodyPr/>
          <a:lstStyle/>
          <a:p>
            <a:pPr eaLnBrk="1" hangingPunct="1">
              <a:lnSpc>
                <a:spcPct val="90000"/>
              </a:lnSpc>
            </a:pPr>
            <a:r>
              <a:rPr lang="en-GB" altLang="en-US" sz="2800" smtClean="0"/>
              <a:t>Amnesias (e.g. blackouts)</a:t>
            </a:r>
          </a:p>
          <a:p>
            <a:pPr eaLnBrk="1" hangingPunct="1">
              <a:lnSpc>
                <a:spcPct val="90000"/>
              </a:lnSpc>
            </a:pPr>
            <a:r>
              <a:rPr lang="en-GB" altLang="en-US" sz="2800" smtClean="0"/>
              <a:t>Withdrawal seizures</a:t>
            </a:r>
          </a:p>
          <a:p>
            <a:pPr eaLnBrk="1" hangingPunct="1">
              <a:lnSpc>
                <a:spcPct val="90000"/>
              </a:lnSpc>
            </a:pPr>
            <a:r>
              <a:rPr lang="en-GB" altLang="en-US" sz="2800" smtClean="0"/>
              <a:t>Confusion (acute / chronic)</a:t>
            </a:r>
          </a:p>
          <a:p>
            <a:pPr eaLnBrk="1" hangingPunct="1">
              <a:lnSpc>
                <a:spcPct val="90000"/>
              </a:lnSpc>
            </a:pPr>
            <a:r>
              <a:rPr lang="en-GB" altLang="en-US" sz="2800" smtClean="0"/>
              <a:t>Head injury / subdural</a:t>
            </a:r>
          </a:p>
          <a:p>
            <a:pPr eaLnBrk="1" hangingPunct="1">
              <a:lnSpc>
                <a:spcPct val="90000"/>
              </a:lnSpc>
            </a:pPr>
            <a:r>
              <a:rPr lang="en-GB" altLang="en-US" sz="2800" smtClean="0"/>
              <a:t>Cerebellar damage</a:t>
            </a:r>
          </a:p>
          <a:p>
            <a:pPr eaLnBrk="1" hangingPunct="1">
              <a:lnSpc>
                <a:spcPct val="90000"/>
              </a:lnSpc>
            </a:pPr>
            <a:r>
              <a:rPr lang="en-GB" altLang="en-US" sz="2800" smtClean="0"/>
              <a:t>Peripheral neuropathy</a:t>
            </a:r>
          </a:p>
          <a:p>
            <a:pPr eaLnBrk="1" hangingPunct="1">
              <a:lnSpc>
                <a:spcPct val="90000"/>
              </a:lnSpc>
            </a:pPr>
            <a:r>
              <a:rPr lang="en-GB" altLang="en-US" sz="2800" smtClean="0"/>
              <a:t>Depression &amp; anxiety</a:t>
            </a:r>
          </a:p>
          <a:p>
            <a:pPr eaLnBrk="1" hangingPunct="1">
              <a:lnSpc>
                <a:spcPct val="90000"/>
              </a:lnSpc>
            </a:pPr>
            <a:r>
              <a:rPr lang="en-GB" altLang="en-US" sz="2800" smtClean="0"/>
              <a:t>↑self-harm, ↑suicide</a:t>
            </a:r>
          </a:p>
          <a:p>
            <a:pPr eaLnBrk="1" hangingPunct="1">
              <a:lnSpc>
                <a:spcPct val="90000"/>
              </a:lnSpc>
            </a:pPr>
            <a:r>
              <a:rPr lang="en-GB" altLang="en-US" sz="2800" smtClean="0"/>
              <a:t>Hallucinosis, psychosis</a:t>
            </a:r>
          </a:p>
          <a:p>
            <a:pPr eaLnBrk="1" hangingPunct="1">
              <a:lnSpc>
                <a:spcPct val="90000"/>
              </a:lnSpc>
            </a:pPr>
            <a:r>
              <a:rPr lang="en-GB" altLang="en-US" sz="2800" smtClean="0"/>
              <a:t>Impotence / libido probs</a:t>
            </a:r>
          </a:p>
        </p:txBody>
      </p:sp>
      <p:sp>
        <p:nvSpPr>
          <p:cNvPr id="2" name="Flowchart: Preparation 1"/>
          <p:cNvSpPr/>
          <p:nvPr/>
        </p:nvSpPr>
        <p:spPr>
          <a:xfrm>
            <a:off x="4356100" y="4360863"/>
            <a:ext cx="3887788" cy="431800"/>
          </a:xfrm>
          <a:prstGeom prst="flowChartPreparation">
            <a:avLst/>
          </a:prstGeom>
          <a:noFill/>
          <a:ln w="349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4" name="Straight Arrow Connector 3"/>
          <p:cNvCxnSpPr/>
          <p:nvPr/>
        </p:nvCxnSpPr>
        <p:spPr>
          <a:xfrm>
            <a:off x="2268538" y="1484313"/>
            <a:ext cx="2232025" cy="1081087"/>
          </a:xfrm>
          <a:prstGeom prst="straightConnector1">
            <a:avLst/>
          </a:prstGeom>
          <a:ln w="8572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04798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normAutofit fontScale="90000"/>
          </a:bodyPr>
          <a:lstStyle/>
          <a:p>
            <a:r>
              <a:rPr lang="en-GB" altLang="en-US" smtClean="0"/>
              <a:t>Evidence based measures: 7</a:t>
            </a:r>
            <a:br>
              <a:rPr lang="en-GB" altLang="en-US" smtClean="0"/>
            </a:br>
            <a:r>
              <a:rPr lang="en-GB" altLang="en-US" sz="2800" smtClean="0"/>
              <a:t>Babor et al, 2010: Alcohol - no ordinary commodity</a:t>
            </a:r>
            <a:endParaRPr lang="en-GB" altLang="en-US" sz="3600" smtClean="0"/>
          </a:p>
        </p:txBody>
      </p:sp>
      <p:sp>
        <p:nvSpPr>
          <p:cNvPr id="12291" name="Content Placeholder 7"/>
          <p:cNvSpPr>
            <a:spLocks noGrp="1"/>
          </p:cNvSpPr>
          <p:nvPr>
            <p:ph sz="quarter" idx="4294967295"/>
          </p:nvPr>
        </p:nvSpPr>
        <p:spPr>
          <a:xfrm>
            <a:off x="468313" y="1989138"/>
            <a:ext cx="4037012" cy="4248174"/>
          </a:xfrm>
        </p:spPr>
        <p:txBody>
          <a:bodyPr>
            <a:normAutofit/>
          </a:bodyPr>
          <a:lstStyle/>
          <a:p>
            <a:r>
              <a:rPr lang="en-GB" altLang="en-US" u="sng" dirty="0" smtClean="0"/>
              <a:t>Pricing</a:t>
            </a:r>
            <a:r>
              <a:rPr lang="en-GB" altLang="en-US" dirty="0" smtClean="0"/>
              <a:t>: alcohol taxes</a:t>
            </a:r>
          </a:p>
          <a:p>
            <a:r>
              <a:rPr lang="en-GB" altLang="en-US" sz="2400" u="sng" dirty="0" smtClean="0"/>
              <a:t>Regulate availability</a:t>
            </a:r>
            <a:r>
              <a:rPr lang="en-GB" altLang="en-US" sz="2400" dirty="0" smtClean="0"/>
              <a:t>: minimum age, licencing hours, no. of outlets</a:t>
            </a:r>
          </a:p>
          <a:p>
            <a:r>
              <a:rPr lang="en-GB" altLang="en-US" sz="2400" u="sng" dirty="0" smtClean="0"/>
              <a:t>Modify drinking environ</a:t>
            </a:r>
            <a:r>
              <a:rPr lang="en-GB" altLang="en-US" sz="2400" dirty="0" smtClean="0"/>
              <a:t>: server liability, enforce on premises laws, train staff</a:t>
            </a:r>
          </a:p>
          <a:p>
            <a:r>
              <a:rPr lang="en-GB" altLang="en-US" sz="2400" u="sng" dirty="0" smtClean="0"/>
              <a:t>Drink driving</a:t>
            </a:r>
            <a:r>
              <a:rPr lang="en-GB" altLang="en-US" sz="2400" dirty="0" smtClean="0"/>
              <a:t>: best evidence -  some behaviours can &amp; need to be stigmatised</a:t>
            </a:r>
          </a:p>
        </p:txBody>
      </p:sp>
      <p:sp>
        <p:nvSpPr>
          <p:cNvPr id="12292" name="Content Placeholder 8"/>
          <p:cNvSpPr>
            <a:spLocks noGrp="1"/>
          </p:cNvSpPr>
          <p:nvPr>
            <p:ph sz="quarter" idx="4294967295"/>
          </p:nvPr>
        </p:nvSpPr>
        <p:spPr>
          <a:xfrm>
            <a:off x="4716463" y="1989138"/>
            <a:ext cx="3821112" cy="3960812"/>
          </a:xfrm>
        </p:spPr>
        <p:txBody>
          <a:bodyPr/>
          <a:lstStyle/>
          <a:p>
            <a:r>
              <a:rPr lang="en-GB" altLang="en-US" sz="2400" u="sng" smtClean="0"/>
              <a:t>Early intervention</a:t>
            </a:r>
            <a:r>
              <a:rPr lang="en-GB" altLang="en-US" sz="2400" smtClean="0"/>
              <a:t>: self-help, mutual help, IBA, medical detox IF linked with talking therapies, weak evid for pharmacol</a:t>
            </a:r>
          </a:p>
          <a:p>
            <a:r>
              <a:rPr lang="en-GB" altLang="en-US" sz="2400" u="sng" smtClean="0"/>
              <a:t>Restrict marketing</a:t>
            </a:r>
            <a:r>
              <a:rPr lang="en-GB" altLang="en-US" sz="2400" smtClean="0"/>
              <a:t>: laws work, less so vol codes</a:t>
            </a:r>
          </a:p>
          <a:p>
            <a:r>
              <a:rPr lang="en-GB" altLang="en-US" sz="2400" u="sng" smtClean="0"/>
              <a:t>Educ &amp; Persuasion</a:t>
            </a:r>
            <a:r>
              <a:rPr lang="en-GB" altLang="en-US" sz="2400" smtClean="0"/>
              <a:t>:  labels, classroom, mass media – less strong evidence</a:t>
            </a:r>
          </a:p>
          <a:p>
            <a:endParaRPr lang="en-GB" altLang="en-US" smtClean="0"/>
          </a:p>
        </p:txBody>
      </p:sp>
      <p:sp>
        <p:nvSpPr>
          <p:cNvPr id="2" name="Oval 1"/>
          <p:cNvSpPr/>
          <p:nvPr/>
        </p:nvSpPr>
        <p:spPr>
          <a:xfrm>
            <a:off x="7380288" y="2349500"/>
            <a:ext cx="792162" cy="431800"/>
          </a:xfrm>
          <a:prstGeom prst="ellipse">
            <a:avLst/>
          </a:prstGeom>
          <a:noFill/>
          <a:ln>
            <a:solidFill>
              <a:srgbClr val="FF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4" name="Straight Arrow Connector 3"/>
          <p:cNvCxnSpPr/>
          <p:nvPr/>
        </p:nvCxnSpPr>
        <p:spPr>
          <a:xfrm flipH="1">
            <a:off x="8056563" y="1938338"/>
            <a:ext cx="836612" cy="639762"/>
          </a:xfrm>
          <a:prstGeom prst="straightConnector1">
            <a:avLst/>
          </a:prstGeom>
          <a:ln w="444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67634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smtClean="0"/>
              <a:t>The Great Lie: we need more evidence</a:t>
            </a:r>
            <a:endParaRPr lang="en-GB" dirty="0"/>
          </a:p>
        </p:txBody>
      </p:sp>
      <p:sp>
        <p:nvSpPr>
          <p:cNvPr id="5" name="AutoShape 2" descr="data:image/jpeg;base64,/9j/4AAQSkZJRgABAQAAAQABAAD/2wCEAAkGBxQQEBQUEhQWFRQVFxQUFxUVFRQUFRUXFRQWFhQUFBQYHCggGBolHBQUITEhJSkrLi4uFx8zODMsNygtLisBCgoKDg0OGxAQGywkHyQsLCwsLCwsLCwsLCwsLCwsLCwsLCwtLCwsLCwsLCwsLCwsLCwsLCwsLCwsLCwsLCwsLP/AABEIALcBEwMBIgACEQEDEQH/xAAcAAABBQEBAQAAAAAAAAAAAAAAAQIEBQcGAwj/xABAEAABAwIEAwYEBAMHAwUAAAABAAIRAwQFEiExBkFREyJhcYGRBxQyoRdCscEjUtEWQ2JykrLhFcLxM4Ki0vD/xAAaAQACAwEBAAAAAAAAAAAAAAAAAQIDBQQG/8QAKxEAAgIBBAAFAwQDAAAAAAAAAAECEQMEEiExBRMUQVEigcEyQmFxI1KR/9oADAMBAAIRAxEAPwDUglQlSAISwlSoAIQlSoARKlQgAQlQgAQlQgBEJUIARCVCAEQlQgBpTU8pqAALm+IuLadqCG99w0jqeg6xz6Ks424ybQBp0nDNrJGp8h4DmfZYpjmM1K7pfUPPKBIGp1UHK3SJKPyaVffESoP7xs8+yyFo6tDnGXHxAKLT4iua8AvzA835QfIgDTpzWTUmucB4zB8p/wDqve6qZnho5Oy/YSfdFDPpjB8WZcsDmmDzbI9YjcKwXzVb4q+m5ppvOshonTMZyx4f8Lu8B+I1SllbXBe0tkOG8NcWuk+kp7vkVGsoVNY8U29aMr4J5HT/AI6+ysXXjYBBkHpqnaZGj3TSF50btjx3XDoRMEHoQdQvWUwGEJCE9NKAGEJCE8ppCAGJUqRAEgJwSBOQAJUJUAASoSoAEJUIAEJUIAEISoARCVCAEQlQgBEJUIAaVz3GuL/K2ziDDnd0GYIB3I8f6hdEVm3xcp1XU25R3OZ5A5g0D3LfZJ9DXZj9/fPuqpgHKDsP0k7quvXjNGXKdoJ2KscOsKtzWbQoNmo7SATAA+pzjyaN5W28HfDyjaND3NFWvzquGgPSm38o8d1TKajwXRju5ZkOG8OXlUB1K2eG6QXDKD497x/VSWcAXoklrRM/m67r6HNsAF5VaLQNSqvNmWKED50q8GXbI0mI58wR/RBwm6a1rTSJADm6a/VJP+4rd7tjegVRcU2zsE1ml7os9PF9GPNxOpTaGuY5rhOsEHlB+wXUYLxI7s20+0MEnntzOvTddVc2LH6OaCD1Erjsc4RyAvtjBE9yeu8FTU0yuWFx6LKyrMqPBbVdTc4wHg6eZn6v8u/iuz4exfu5XOd2rfqa5xcKjebmHrGsaeXTEG37gOzfoBu3xUzDr/s6gcANPAB0eY1nxU02ihqz6Oa6RIQuZ4Jxv5ikGudmI2J+qByd4+POF05CtTsrYwppTyEhQAxCWEIAUXASi4HVY8PiB4FOHxA8Cuv0kyrzUbB8wEouAsfHxB8CnD4g+BR6SYeajYPmAj5gLIB8QfApfxB8Cj0cw81Gv/MBL8wFnljid1WZnazQ66mCoWIcT17f/wBSm4DruPdVrDb2pqybbStrg1D5gI+YCyH8QPAo/EDwKt9HMh5qNe+YCX5kLIPxA8Cj8QPAo9HMPNRr/wAyEfMhZB+IHgUfiB4FHo5h5qNe+ZCPmQsg/EDwKPxA8Cj0cw81Gv8AzIR8yFj/AOIB6FJ+IB6FHo5h5qNgfdNA3Wb8b442qHMJO0BuwkOmT11A0VJU45NQZQDrornhHBvmKja1QaNIfrqXGO6SOQnVcmqg8K59y7C97LbgLhltjRNR4Br1oc//AAjdtMeW58SegXVuxB2wRVYkp0wPNcDvs7ko0eb7knko9zcFe72ST4LwvMrW6alBJUVlaqSVGcwlSSJ1StIViiiW4g5YXnVpiFNqU5Xg8SFFoLM543wpoIqtgdf6wuWpOGYAkeYn+i0Pi5wyFp2On/Kzapb5DIMtdp5Efur4co5MvEjsOGMUdb1qbhtmBPQjY/YrbGX7XAEHQifdfP8AhXe0khwgiD9Qy5tvRdHe8TPt2UgNQ5p92n+hCvxQ3S2oom6Vmum9b1TTfN6rFjxxU6Jh43qdF1ekkU+YbV883qkWJ/21qdEJelkHmHMBKkShapSKlQgJiFXpQcA5pOwIK80qYGyYLxE3smhsbK6ayldMIcBqsQw6/dTIE6fotIwK8IDXTovP6rTywT3LpmxhyRzQr3OX414SNo41GCaROo/l/wCFyS+hHU2XVIsfBkQsU4pwQ2dwWflOrD4dPRaei1PmrbLsz9Ri2O0UyEIXccwIQhMAQhCAFQkQgCbhLR2oLvpaC4zzjktx4OE2+c7ucT/QLCbJ0O89PLn+y3Dgc5sPpxpJf4/nPNYfilvIv6O7S9M6FzwNyFWXGI082UOEqsx8gNIfVawa6EtBPvrC4GtibKb+5UDw08jP3CyzvSNJbXOV3iVBu8QYPqMQpOGMFS0p1Rs7X9v2XA8Y3xpVGfyuMeSZK0dbSxWi76X69D+y9Rds6iFx2GV6JEvpn/M5zGg/5Zcr63fR5hzQdiYczw7wJb6GFIjZfUnAhJWYIUSiMjtNj7KyFPMpVZG6M24zcQ+D0XBVDlLmnnuDs4ePj4rWeM8NzMz9CsyvbMh+V2ojfpzCnDooy9kWxr5XxMCd5giOk7lXWNV+2pNcd2OjTbvN1j1bPqufDTTcHTmYZHMw7YzGu36qxD/4bm8oDvUFo08IP2hdOB1kiyif6WQkkJyRbByjYSJ0ISAcE4JEqtEKEqRKmIEqEqYAuu4VxTNFI78ly1tQdUe1jRLnGAFrfBnw7FItrVXkujbZon9Vx66WPy3Gfv0dGnclPdEsMHzNdurDH+Hqd9Sh473I8weoKffYcWVJbsrO00bqsDFOUHaNLIlNWfP/ABFgVSyqljxp+V3Ij+qqlu3EFjRxBrqRjMB6g8iFjWI4RUoXBouBzTAgfUORC9BpNVHNHntGZnwPG/4Lbg/hwXLs9T6By6+fgtFdgFo+nkDG7dAqCwZ2NFrRppqpFC8MmOQWPqdXknk4dJdGnh0sIw57M+4jw0W1dzGmW7jy6KrVpxJcmpcOJ5aKrXocV7Fu7ox8lbnQIQlUyB6W7ocFtfDTnUMNokbxUd6lzsv7LE6A7zfML6DwiwDrSgw7Cmz9JWN4quYv+zt0nbMg4isbhwZUD3l9UuLm5nDIA4QXACSS39fDX3oYGKjqTIOcgB0kzmMDunkfstXxa31AawnQCQOQXhgmCtpVe2qwHCcrd8vifE7epWY5cUdqX7j0urcWttSoM2YwM16xqT4rgOLcI7anJPdbDtBO3/ld/iLu0cfNU9ZoILTE7Qdj1UF8lqXFGdOwGpd2rcmVz2l7XOaNT3mlsN/LAEevmukwzht9O1Y1ksqjMSQ0BrgTOSqI/ievoVPw2wbSe6B3Tr0LT6cl0FFwA5+pVm/iip4qdnNWLKjJY7YHnu3/AAzzA5LpbKqdAVHfSGbMpNq2Sox7JyXHJH4mozbuIHQ/ssnxikSNBz9jG3/7oFr/ABDULaJA5wPchZpciHOJ1a4wecEiWn3B+6uRzTOMpOLDqJaYzNjeDo5vjuPdT69JlPMWHM2o0aa90mJGvkI9uSuK1s0kZgHMiTESM0h0dCN/GAqK5oCmHNBkdo6PFrdAfeV06dXkSOfJxFkRInJFsM5hqEqVIACUJE4KwQJUJUxAlSL3s6Weoxp2c4D3KYHafDLAalWt2xZ3GiA48zzhbFSfl0JhV3D7W0aLGtAAgK1cWEarzmpzvJO6NLHDZGiJiFUbgrwtLidCq7GWOBlh06KqtsXyuh2i5rTOiMeC0xDBXCp21Ew7n0Pmot7XoiH1mgVB1AnyBVrZ4oD5LwxrCqV22Dv4bqmUZLmDLYyT4mjjcSuA90t25AKqvrs29Mk7nb9lf0eHHUqkEy3quU4/uQarabfyiT67Lt0GHzMqvpFerzbIcHLVXlxJO5MpqRKvTGGCEITAUGNV9H4YC2hRHSnT/wBgXzlTZmIb1IHuYX0nWcGMJ2AELI8V6j9/wdmj7f2I2M4uKDCSRPTxXGX/ABS4U6f1F9V7hAGkzDQeggBeuNF1Z2s5ZVtaYU1tvJAz6ESJjQjT0JWKuzUqMYnIXXFFem0FtF74kuaCARG5jmVJOOMuaGdsguG3MGNPUFW9OzAO2vNKyypie6BPTSSp7Q3qyt4bvu233Gh6SOqvXGFDs7NtHNkGjjJ8ypwI9ERQ2xoE+26ssMpaqCwKyw/qrIopyPg8seww1qLmtMGFxP8AZ0603d3x84M/otNa6Vx/G2Im3qW7g0OD3up1J5NyyI8TJ18E58KyvH9TpnONoUqeW2fTaRXa9rK40e1+7JEbSB7LgcQcCdOQB/1AOP3JWp47Sb2lo8bB1V520bTpBwmPNZNeOmo4/wCIrs8OTc5N+35KtcklGvcjwkTkLXM8bCEqEgGhOCRKFMBUqRKmIVWvDFp211SbyzBx8gqoLo+A64ZdieYgKOVtQbXwSgrkjXruqaTWhusBeYxYFsHRe9Vw91AumtcvMNs10kMrX45FeF1ZNrCeah3lkYlh1USnf1KX1jTqo212Wbb6PKpcPt3ZSdOqucMxKSNVR4tctrN03ULAy41MpUN1Fyja5NPogPHosR44tyy9qTzgjy2/ZanUpVaVIuaZ0WOY1fuuKznv32jpC1/C4vc5exma2kkiAlQhbRnAlQhAEjDmzWpDrUpj3eAt/wAdq9yPH91gGH1Mtak7+WpTd7PB/ZbzfQ58LH8U7j9/wd2i9zmb+6ylrT1Erw4h+IVK1YAwBzz12HgF5YnaGvdim2Y/Ny57Kxxjh+yp0xTqWjKo5OMhw6w9pDh6FZCfyaDRxjPiY0P1a3qY2/oujwzjO3uGyDGuvny8lF/s/aEjs7djI0/M7/cTCtKHD1GNaYyncQIPSRzU7XsFP91Ey1rBx6ghStlGpWLaZAYIb0Gw8hyUis+Ao2NCdrCtLF2ioZkqztqumu+ikmKceC7pVFzeM4f89mAcACTkOpgs2P2+6tDWMHLvGnnGi5i6xeph1Fj6rGkksY1ojPmgneI6yVJu+CuK22yu41u+wtWNkF7qfYtjodar/KA1nuszdquj41xE3FcOcdQAIGw5w3wXOrc0eJY8S/nkzNRleSdjYSJyRdLKRsIToQogeaUJqVTGOSpEJiHKTh9x2dVjxyIUVOATfXIG0Vr2aLXg8lS/9Zl0K1wfCnCwZ2mri0fouduLfK5eQ1H0zddG/g5jydDbh7hLUl0+WkOal4euYEFXFJrXnUKMG2iUqTOAuKJpSRsvSyuw1ufZWPxAuqdu0Bv1O5fqs+ucTc9uXYLv0+gnkqT6OfJrIQTS7O8uuN2tolo1JGizeo7MSepJ901C3cGnjhVRMvNmeV2wSoQrykEqEJgBC3Gwue2pW9UbVGUyfMtE/eVh4Wu8AXGfDaYP926ozy7xcPs4LM8UheNS+GdWjlU2jocMw4Cq95Guw9V64haGoOvgvezugWlQ7u8AmTCwqNJcsrRbhhiIK9gE24vWGIIPt902nctMwZ8UydHpCi3Ouy9atwFFdV9VEaGNb3lMpdVHt2ypL2kBNBJ+xLoP1XBcY3YuMRZSce5QAzDlmdDnTr/KGj3XdUe6wuOwEk+A1Kxs4g4mrVcTnrPc+D+VrnEx+nsunBjeSSSOTUTUUMx17TcVCyC0nQjZVydCReiSpUZQiROSJMYiEqEgPBKEiVSGKlSBKExDmhT8Pytq08+xcJUVvdHioV9UMiOWqzdXqLTjEuxQ5TZ9Bi6DmNDdgAqDE7YEzzUTgvEe2txO40VvVbJWHJWa8GU1ox+aAuxwm0IGu6h2NuJCuqDv4zGDkC4p44Ec2TijDeM719S/rtfoaTsgHhAM/cKlVpxhWD8UvHN27SP9LGtP3aVVr1Glf+JGNk/UwSoQuggCVCEwBKEJUCALQ/hVdAtuKB55ao8/od/2LPAut+GNtUqYgxtMwCyp2hOo7MAf93Zrm1kVLDJMtwyqaZ21es6mSNv08lS3d85p6+ui6PGLNzTlqCDyPI+IK56vSI0IleaZsL5RWtxKDt6BTaV64xENHuoNzQ6AeybRq8ohRZNMv6VTTqeqMplQ7Z6n0khosrFkBSyJhQLd6m0HSVJEWQeLrnsbCudpbkHnUIZ+hKxorTvihcRa0mD89SfRjTP3c1Zkt7w+NYr+WZOqlc6GpE5Iu05xEickUWAiEqVICInBNShMkOT2aapaFOd9kyvUk+AXLqc+1bV2ThG+QLpK6rgPBqd3UrNqCcrRHrP/AAuTpldV8Lb3JiOQ7VGEeo1WaXE3hV5tnljttR6jRdmx0rmcct+zuqjejiR/7tf3V1gQfUgNBd+nqVxuPNGhGSqy9tTl1V5hNHuPqu3cNPAclGssIjvVSIH5eXquM+K3HPYUxa2roqP0cR+VvPyKtjjaOfLkT4RnWMvY67rlv0mo6COcHU+8qN2beRPsoU5W6L3bUBE9VdDU5cfEXwUuEXy0epo9CEnZHw9wvIvSGqr4+IZl3TIPDE9TTI5FIvI3JC8P+pawY9V0Q8S/2j/wg8HwyahM7UQD15c17U3gakSuiWvxJcckFhkxAF3HwavAzFMhP10KrR5h7HQPRpPouKq3EiAITsGvzaXVG4G9J7XebZh7fVpI9VnanVPNSSpF2PHtPqK8tW1Gw5ocOh/bouQxfhk6mic3+E7+h5rs7eqHsa5pkOAcD1BEhI9q5qUkWxm49GRVrKCQ4ObG/d2842UU2TTq1wI66LWb3Dqdb6hrycNHD15+q5TEMKNEuLmNcP52jfpmG4Pn7qmWNo6oZlL+zmKFOOSsaLF7tYz8oGu0CUlSqGVG03/wy7UGp3Gx11UNpc5JdnpTaAptu2TKtrDhxsAuqZucM0Hvz+yu7awp0/pYAeu59yrVjZRPNH2M7+ImBCtYOuDma63gsnQPa9zWvGX/AEkHwWQFfQ/xHZOF3U/yNPs9pC+eStrQv/Ht+GZmfmVjYSJyRdhSIkTkJMY2EJ0IUQISUJE5oRdKyQor5dFGzykv2ydFGoyTAWLOe6TZ0pUifScrfgdpOLW4BjUn7KoqvgtGxG/svCwxk213TrM3pumOo5j2UbGbfjuBvr38DRmVkn3ldH8wyzaGMA0G68cPx+jWthcZhq0HcTss24r4nNRzhTOh3KKS5G5N8Ftxdx4WNLaZl/2CyVtR1Ws6pUJc48yva8qyfFeLTAStvkKo9alROtHywe3tooVV3NOsqmhHQn76qLVjRMdUTBVTCZKYVGhkl50UR7NRIJHgpFMpaDZJCQHpTrtJ3jwOh9ipLn9NVDq2rSZInzk/bZSGwAnYDiUyodEw1JQUAfR/wvxP5jCrcz3mN7J3WaZLRPoAfVdNc1202lzzACyH4EYoQ25omYaW1B4ZwWx/8F0fGva1C05y1oOjQYHmepUkuCPucN8RfiTdms6hQa61oxIqaCtVbtmDv7tvgO9tMTCzujiVZri5taq1x3c2o8OPm4GStHx/hereUCX1G/wwXse5vOPpJH5ToD6Hks1v8Oq2zgyszKXDM3UEObJGZrhuJBVsHwRkuS+wvjO+on+HdVdSJzkVZjkS8Ex6rTMFxWhj7TRr/wAC+otnuHR7THfYDuNpaduvNYnZmXhdPaYTVp16d5RqllQEObpIgaZTHIga+alOqsUbbNIdYYhhhmn/ABaQ/lkiPGny9CunwbjOnUDRWHZuPq2fPl6q04dxdt5QbUG+z2/yu5heONcN0LhpLm5XAfW3uuHqFTXwTOc+MOONp4VUawguruZTEa6Zg55/0tPusTBkA9R91P4vxA0qzrbNnYx8Bx+/9PRV1qJJbI6j+i6NLl2ZOeivJG48CoT6lMtOqatm01aOURCEJAOaxCs7K0zMB6z+pQq9yCmc4vRmxKRCr1Daxui6PZDqmXQrC0swGku0eNQhCx2dBSX1yS6eZUEIQgZNtcSqUxla8hv8smFKp4sTuhCAGl86pHnRCEyJHdUjXkdwnWZlzo8EIR7DJabUKEKIz0pFMLsjp5c/LmhCiMsJSyEIUQPJxCRCFIDrPhPfmlilNv5aoLHDkSJLSfKT7recTwilWADp0MiDGqEKS7Ezn8Qtiadam3WGkCekhYrx/dt7lJo0pDM6dSHuaJAPIHQkDTbohClBu2Jrg5fDGjuzsd1ozLENoU3DvAsEE76EtM+rShCskvoIp/UWfBOPfJ3QBns6hDHjxJhro8ytQ4vuMtjXcDEU3mRvo0whCqXRJnydcOezRxzGdzv781bWjoph43G6EIQFi6tLJGyjCuOaEK+GeeP9JW4KXZ6ptR8CShC1pSexv+DmS5osqHFdvbtFJzajnM0JY1uWZkgZnA6TG3JIhCyHqJs6tiP/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7742" y="1484783"/>
            <a:ext cx="3831043" cy="2549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730" y="1556792"/>
            <a:ext cx="3984222" cy="22444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575" y="4279077"/>
            <a:ext cx="4056385" cy="2476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77742" y="4373885"/>
            <a:ext cx="3810000" cy="238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124124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11" y="-603448"/>
            <a:ext cx="15240000" cy="857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20075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3" y="116632"/>
            <a:ext cx="4680520"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5004048" y="908720"/>
            <a:ext cx="3923215" cy="5078313"/>
          </a:xfrm>
          <a:prstGeom prst="rect">
            <a:avLst/>
          </a:prstGeom>
        </p:spPr>
        <p:txBody>
          <a:bodyPr wrap="square">
            <a:spAutoFit/>
          </a:bodyPr>
          <a:lstStyle/>
          <a:p>
            <a:r>
              <a:rPr lang="en-GB" dirty="0"/>
              <a:t>The Chief Medical Officer believes that - like the smoking ban - minimum price would save lives within a year. </a:t>
            </a:r>
            <a:r>
              <a:rPr lang="en-GB" dirty="0">
                <a:hlinkClick r:id="rId3"/>
              </a:rPr>
              <a:t>Research by the University of Sheffield</a:t>
            </a:r>
            <a:r>
              <a:rPr lang="en-GB" dirty="0"/>
              <a:t> estimated that the proposed minimum price of 50p per unit would result in the following benefits:</a:t>
            </a:r>
          </a:p>
          <a:p>
            <a:pPr marL="285750" indent="-285750">
              <a:buFont typeface="Arial" panose="020B0604020202020204" pitchFamily="34" charset="0"/>
              <a:buChar char="•"/>
            </a:pPr>
            <a:r>
              <a:rPr lang="en-GB" dirty="0"/>
              <a:t>Alcohol related deaths would fall by about 60 in the first year and 318 by year ten of the policy</a:t>
            </a:r>
          </a:p>
          <a:p>
            <a:pPr marL="285750" indent="-285750">
              <a:buFont typeface="Arial" panose="020B0604020202020204" pitchFamily="34" charset="0"/>
              <a:buChar char="•"/>
            </a:pPr>
            <a:r>
              <a:rPr lang="en-GB" dirty="0"/>
              <a:t>A fall in hospital admission of 1,600 in year 1, and 6,500 per year by year ten of the policy</a:t>
            </a:r>
          </a:p>
          <a:p>
            <a:pPr marL="285750" indent="-285750">
              <a:buFont typeface="Arial" panose="020B0604020202020204" pitchFamily="34" charset="0"/>
              <a:buChar char="•"/>
            </a:pPr>
            <a:r>
              <a:rPr lang="en-GB" dirty="0"/>
              <a:t>A fall in crime volumes by around 3,500 offences per year</a:t>
            </a:r>
          </a:p>
          <a:p>
            <a:pPr marL="285750" indent="-285750">
              <a:buFont typeface="Arial" panose="020B0604020202020204" pitchFamily="34" charset="0"/>
              <a:buChar char="•"/>
            </a:pPr>
            <a:r>
              <a:rPr lang="en-GB" dirty="0"/>
              <a:t>A financial saving from harm reduction (health, employment, crime </a:t>
            </a:r>
            <a:r>
              <a:rPr lang="en-GB" dirty="0" err="1"/>
              <a:t>etc</a:t>
            </a:r>
            <a:r>
              <a:rPr lang="en-GB" dirty="0"/>
              <a:t>) of £942m over ten years</a:t>
            </a:r>
          </a:p>
        </p:txBody>
      </p:sp>
      <p:sp>
        <p:nvSpPr>
          <p:cNvPr id="3" name="TextBox 2"/>
          <p:cNvSpPr txBox="1"/>
          <p:nvPr/>
        </p:nvSpPr>
        <p:spPr>
          <a:xfrm>
            <a:off x="5076056" y="116632"/>
            <a:ext cx="3312368" cy="646331"/>
          </a:xfrm>
          <a:prstGeom prst="rect">
            <a:avLst/>
          </a:prstGeom>
          <a:noFill/>
        </p:spPr>
        <p:txBody>
          <a:bodyPr wrap="square" rtlCol="0">
            <a:spAutoFit/>
          </a:bodyPr>
          <a:lstStyle/>
          <a:p>
            <a:r>
              <a:rPr lang="en-GB" dirty="0"/>
              <a:t>Alcohol Minimum </a:t>
            </a:r>
            <a:r>
              <a:rPr lang="en-GB" dirty="0" smtClean="0"/>
              <a:t>Pricing Act (Scotland), June 2012</a:t>
            </a:r>
            <a:endParaRPr lang="en-GB" dirty="0"/>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7" y="2970027"/>
            <a:ext cx="4824536" cy="38596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42536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a:t>
            </a:r>
            <a:endParaRPr lang="en-GB" dirty="0"/>
          </a:p>
        </p:txBody>
      </p:sp>
      <p:sp>
        <p:nvSpPr>
          <p:cNvPr id="3" name="Content Placeholder 2"/>
          <p:cNvSpPr>
            <a:spLocks noGrp="1"/>
          </p:cNvSpPr>
          <p:nvPr>
            <p:ph idx="1"/>
          </p:nvPr>
        </p:nvSpPr>
        <p:spPr/>
        <p:txBody>
          <a:bodyPr>
            <a:normAutofit lnSpcReduction="10000"/>
          </a:bodyPr>
          <a:lstStyle/>
          <a:p>
            <a:r>
              <a:rPr lang="en-GB" dirty="0" smtClean="0"/>
              <a:t>Why and How of Public Mental Health</a:t>
            </a:r>
          </a:p>
          <a:p>
            <a:r>
              <a:rPr lang="en-GB" dirty="0" smtClean="0"/>
              <a:t>Big 4: our services, stolen years, lifestyle, EI</a:t>
            </a:r>
          </a:p>
          <a:p>
            <a:r>
              <a:rPr lang="en-GB" dirty="0" smtClean="0"/>
              <a:t>Early intervention: think children and elders</a:t>
            </a:r>
          </a:p>
          <a:p>
            <a:r>
              <a:rPr lang="en-GB" dirty="0" smtClean="0"/>
              <a:t>Chief Medical Officer (E&amp;W) 2014 Report</a:t>
            </a:r>
          </a:p>
          <a:p>
            <a:r>
              <a:rPr lang="en-GB" dirty="0" smtClean="0"/>
              <a:t>Inequalities</a:t>
            </a:r>
          </a:p>
          <a:p>
            <a:r>
              <a:rPr lang="en-GB" dirty="0" smtClean="0"/>
              <a:t>Debates: smoking, </a:t>
            </a:r>
            <a:r>
              <a:rPr lang="en-GB" dirty="0" err="1" smtClean="0"/>
              <a:t>vaping</a:t>
            </a:r>
            <a:r>
              <a:rPr lang="en-GB" dirty="0" smtClean="0"/>
              <a:t> &amp; abstaining</a:t>
            </a:r>
          </a:p>
          <a:p>
            <a:r>
              <a:rPr lang="en-GB" dirty="0" smtClean="0"/>
              <a:t>Start a debate with users, carers &amp; others</a:t>
            </a:r>
            <a:r>
              <a:rPr lang="en-GB" dirty="0"/>
              <a:t>: </a:t>
            </a:r>
            <a:r>
              <a:rPr lang="en-GB" dirty="0" smtClean="0"/>
              <a:t>the What (to prioritise) of </a:t>
            </a:r>
            <a:r>
              <a:rPr lang="en-GB" dirty="0"/>
              <a:t>Public Mental Health</a:t>
            </a:r>
          </a:p>
        </p:txBody>
      </p:sp>
    </p:spTree>
    <p:extLst>
      <p:ext uri="{BB962C8B-B14F-4D97-AF65-F5344CB8AC3E}">
        <p14:creationId xmlns:p14="http://schemas.microsoft.com/office/powerpoint/2010/main" val="16840655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0" y="-674690"/>
            <a:ext cx="15240003" cy="8572500"/>
          </a:xfrm>
          <a:prstGeom prst="rect">
            <a:avLst/>
          </a:prstGeom>
          <a:noFill/>
          <a:ln>
            <a:noFill/>
          </a:ln>
        </p:spPr>
      </p:pic>
    </p:spTree>
    <p:extLst>
      <p:ext uri="{BB962C8B-B14F-4D97-AF65-F5344CB8AC3E}">
        <p14:creationId xmlns:p14="http://schemas.microsoft.com/office/powerpoint/2010/main" val="35215552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3250704" cy="562074"/>
          </a:xfrm>
        </p:spPr>
        <p:txBody>
          <a:bodyPr>
            <a:normAutofit fontScale="90000"/>
          </a:bodyPr>
          <a:lstStyle/>
          <a:p>
            <a:r>
              <a:rPr lang="en-GB" dirty="0" smtClean="0"/>
              <a:t>Inequalities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59518879"/>
              </p:ext>
            </p:extLst>
          </p:nvPr>
        </p:nvGraphicFramePr>
        <p:xfrm>
          <a:off x="467544" y="692696"/>
          <a:ext cx="8352928" cy="57935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rved Left Arrow 5"/>
          <p:cNvSpPr/>
          <p:nvPr/>
        </p:nvSpPr>
        <p:spPr>
          <a:xfrm rot="10800000">
            <a:off x="899592" y="1628800"/>
            <a:ext cx="2592288" cy="230425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 name="Left-Right-Up Arrow 6"/>
          <p:cNvSpPr/>
          <p:nvPr/>
        </p:nvSpPr>
        <p:spPr>
          <a:xfrm rot="16200000">
            <a:off x="4939446" y="2816932"/>
            <a:ext cx="2016224" cy="1656185"/>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6588224" y="3291081"/>
            <a:ext cx="1008112" cy="707886"/>
          </a:xfrm>
          <a:prstGeom prst="rect">
            <a:avLst/>
          </a:prstGeom>
          <a:noFill/>
        </p:spPr>
        <p:txBody>
          <a:bodyPr wrap="square" rtlCol="0">
            <a:spAutoFit/>
          </a:bodyPr>
          <a:lstStyle/>
          <a:p>
            <a:r>
              <a:rPr lang="en-GB" sz="2000" dirty="0" smtClean="0"/>
              <a:t>Alcohol misuse</a:t>
            </a:r>
            <a:endParaRPr lang="en-GB" sz="2000" dirty="0"/>
          </a:p>
        </p:txBody>
      </p:sp>
      <p:sp>
        <p:nvSpPr>
          <p:cNvPr id="9" name="TextBox 8"/>
          <p:cNvSpPr txBox="1"/>
          <p:nvPr/>
        </p:nvSpPr>
        <p:spPr>
          <a:xfrm>
            <a:off x="2123728" y="5577387"/>
            <a:ext cx="1800200" cy="707886"/>
          </a:xfrm>
          <a:prstGeom prst="rect">
            <a:avLst/>
          </a:prstGeom>
          <a:noFill/>
        </p:spPr>
        <p:txBody>
          <a:bodyPr wrap="square" rtlCol="0">
            <a:spAutoFit/>
          </a:bodyPr>
          <a:lstStyle/>
          <a:p>
            <a:r>
              <a:rPr lang="en-GB" sz="2000" dirty="0" smtClean="0"/>
              <a:t>Worst possible outcomes</a:t>
            </a:r>
            <a:endParaRPr lang="en-GB" sz="2000" dirty="0"/>
          </a:p>
        </p:txBody>
      </p:sp>
      <p:sp>
        <p:nvSpPr>
          <p:cNvPr id="3" name="Round Single Corner Rectangle 2"/>
          <p:cNvSpPr/>
          <p:nvPr/>
        </p:nvSpPr>
        <p:spPr>
          <a:xfrm>
            <a:off x="6876256" y="1052736"/>
            <a:ext cx="1872208" cy="1368152"/>
          </a:xfrm>
          <a:prstGeom prst="round1Rect">
            <a:avLst/>
          </a:prstGeom>
          <a:noFill/>
          <a:ln w="349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6948264" y="1136647"/>
            <a:ext cx="1656184" cy="1200329"/>
          </a:xfrm>
          <a:prstGeom prst="rect">
            <a:avLst/>
          </a:prstGeom>
          <a:noFill/>
        </p:spPr>
        <p:txBody>
          <a:bodyPr wrap="square" rtlCol="0">
            <a:spAutoFit/>
          </a:bodyPr>
          <a:lstStyle/>
          <a:p>
            <a:r>
              <a:rPr lang="en-GB" sz="2400" dirty="0" smtClean="0"/>
              <a:t>Cigarettes</a:t>
            </a:r>
          </a:p>
          <a:p>
            <a:endParaRPr lang="en-GB" sz="2400" dirty="0"/>
          </a:p>
          <a:p>
            <a:r>
              <a:rPr lang="en-GB" sz="2400" dirty="0" smtClean="0"/>
              <a:t>Obesity</a:t>
            </a:r>
            <a:endParaRPr lang="en-GB" sz="2400" dirty="0"/>
          </a:p>
        </p:txBody>
      </p:sp>
    </p:spTree>
    <p:extLst>
      <p:ext uri="{BB962C8B-B14F-4D97-AF65-F5344CB8AC3E}">
        <p14:creationId xmlns:p14="http://schemas.microsoft.com/office/powerpoint/2010/main" val="3233162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Effect transition="in" filter="wipe(down)">
                                      <p:cBhvr>
                                        <p:cTn id="31" dur="580">
                                          <p:stCondLst>
                                            <p:cond delay="0"/>
                                          </p:stCondLst>
                                        </p:cTn>
                                        <p:tgtEl>
                                          <p:spTgt spid="5">
                                            <p:txEl>
                                              <p:pRg st="0" end="0"/>
                                            </p:txEl>
                                          </p:spTgt>
                                        </p:tgtEl>
                                      </p:cBhvr>
                                    </p:animEffect>
                                    <p:anim calcmode="lin" valueType="num">
                                      <p:cBhvr>
                                        <p:cTn id="32"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37" dur="26">
                                          <p:stCondLst>
                                            <p:cond delay="650"/>
                                          </p:stCondLst>
                                        </p:cTn>
                                        <p:tgtEl>
                                          <p:spTgt spid="5">
                                            <p:txEl>
                                              <p:pRg st="0" end="0"/>
                                            </p:txEl>
                                          </p:spTgt>
                                        </p:tgtEl>
                                      </p:cBhvr>
                                      <p:to x="100000" y="60000"/>
                                    </p:animScale>
                                    <p:animScale>
                                      <p:cBhvr>
                                        <p:cTn id="38" dur="166" decel="50000">
                                          <p:stCondLst>
                                            <p:cond delay="676"/>
                                          </p:stCondLst>
                                        </p:cTn>
                                        <p:tgtEl>
                                          <p:spTgt spid="5">
                                            <p:txEl>
                                              <p:pRg st="0" end="0"/>
                                            </p:txEl>
                                          </p:spTgt>
                                        </p:tgtEl>
                                      </p:cBhvr>
                                      <p:to x="100000" y="100000"/>
                                    </p:animScale>
                                    <p:animScale>
                                      <p:cBhvr>
                                        <p:cTn id="39" dur="26">
                                          <p:stCondLst>
                                            <p:cond delay="1312"/>
                                          </p:stCondLst>
                                        </p:cTn>
                                        <p:tgtEl>
                                          <p:spTgt spid="5">
                                            <p:txEl>
                                              <p:pRg st="0" end="0"/>
                                            </p:txEl>
                                          </p:spTgt>
                                        </p:tgtEl>
                                      </p:cBhvr>
                                      <p:to x="100000" y="80000"/>
                                    </p:animScale>
                                    <p:animScale>
                                      <p:cBhvr>
                                        <p:cTn id="40" dur="166" decel="50000">
                                          <p:stCondLst>
                                            <p:cond delay="1338"/>
                                          </p:stCondLst>
                                        </p:cTn>
                                        <p:tgtEl>
                                          <p:spTgt spid="5">
                                            <p:txEl>
                                              <p:pRg st="0" end="0"/>
                                            </p:txEl>
                                          </p:spTgt>
                                        </p:tgtEl>
                                      </p:cBhvr>
                                      <p:to x="100000" y="100000"/>
                                    </p:animScale>
                                    <p:animScale>
                                      <p:cBhvr>
                                        <p:cTn id="41" dur="26">
                                          <p:stCondLst>
                                            <p:cond delay="1642"/>
                                          </p:stCondLst>
                                        </p:cTn>
                                        <p:tgtEl>
                                          <p:spTgt spid="5">
                                            <p:txEl>
                                              <p:pRg st="0" end="0"/>
                                            </p:txEl>
                                          </p:spTgt>
                                        </p:tgtEl>
                                      </p:cBhvr>
                                      <p:to x="100000" y="90000"/>
                                    </p:animScale>
                                    <p:animScale>
                                      <p:cBhvr>
                                        <p:cTn id="42" dur="166" decel="50000">
                                          <p:stCondLst>
                                            <p:cond delay="1668"/>
                                          </p:stCondLst>
                                        </p:cTn>
                                        <p:tgtEl>
                                          <p:spTgt spid="5">
                                            <p:txEl>
                                              <p:pRg st="0" end="0"/>
                                            </p:txEl>
                                          </p:spTgt>
                                        </p:tgtEl>
                                      </p:cBhvr>
                                      <p:to x="100000" y="100000"/>
                                    </p:animScale>
                                    <p:animScale>
                                      <p:cBhvr>
                                        <p:cTn id="43" dur="26">
                                          <p:stCondLst>
                                            <p:cond delay="1808"/>
                                          </p:stCondLst>
                                        </p:cTn>
                                        <p:tgtEl>
                                          <p:spTgt spid="5">
                                            <p:txEl>
                                              <p:pRg st="0" end="0"/>
                                            </p:txEl>
                                          </p:spTgt>
                                        </p:tgtEl>
                                      </p:cBhvr>
                                      <p:to x="100000" y="95000"/>
                                    </p:animScale>
                                    <p:animScale>
                                      <p:cBhvr>
                                        <p:cTn id="44" dur="166" decel="50000">
                                          <p:stCondLst>
                                            <p:cond delay="1834"/>
                                          </p:stCondLst>
                                        </p:cTn>
                                        <p:tgtEl>
                                          <p:spTgt spid="5">
                                            <p:txEl>
                                              <p:pRg st="0" end="0"/>
                                            </p:txEl>
                                          </p:spTgt>
                                        </p:tgtEl>
                                      </p:cBhvr>
                                      <p:to x="100000" y="100000"/>
                                    </p:animScale>
                                  </p:childTnLst>
                                </p:cTn>
                              </p:par>
                              <p:par>
                                <p:cTn id="45" presetID="26" presetClass="entr" presetSubtype="0" fill="hold" nodeType="withEffect">
                                  <p:stCondLst>
                                    <p:cond delay="0"/>
                                  </p:stCondLst>
                                  <p:childTnLst>
                                    <p:set>
                                      <p:cBhvr>
                                        <p:cTn id="46" dur="1" fill="hold">
                                          <p:stCondLst>
                                            <p:cond delay="0"/>
                                          </p:stCondLst>
                                        </p:cTn>
                                        <p:tgtEl>
                                          <p:spTgt spid="5">
                                            <p:txEl>
                                              <p:pRg st="2" end="2"/>
                                            </p:txEl>
                                          </p:spTgt>
                                        </p:tgtEl>
                                        <p:attrNameLst>
                                          <p:attrName>style.visibility</p:attrName>
                                        </p:attrNameLst>
                                      </p:cBhvr>
                                      <p:to>
                                        <p:strVal val="visible"/>
                                      </p:to>
                                    </p:set>
                                    <p:animEffect transition="in" filter="wipe(down)">
                                      <p:cBhvr>
                                        <p:cTn id="47" dur="580">
                                          <p:stCondLst>
                                            <p:cond delay="0"/>
                                          </p:stCondLst>
                                        </p:cTn>
                                        <p:tgtEl>
                                          <p:spTgt spid="5">
                                            <p:txEl>
                                              <p:pRg st="2" end="2"/>
                                            </p:txEl>
                                          </p:spTgt>
                                        </p:tgtEl>
                                      </p:cBhvr>
                                    </p:animEffect>
                                    <p:anim calcmode="lin" valueType="num">
                                      <p:cBhvr>
                                        <p:cTn id="48" dur="1822" tmFilter="0,0; 0.14,0.36; 0.43,0.73; 0.71,0.91; 1.0,1.0">
                                          <p:stCondLst>
                                            <p:cond delay="0"/>
                                          </p:stCondLst>
                                        </p:cTn>
                                        <p:tgtEl>
                                          <p:spTgt spid="5">
                                            <p:txEl>
                                              <p:pRg st="2" end="2"/>
                                            </p:txEl>
                                          </p:spTgt>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5">
                                            <p:txEl>
                                              <p:pRg st="2" end="2"/>
                                            </p:txEl>
                                          </p:spTgt>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5">
                                            <p:txEl>
                                              <p:pRg st="2" end="2"/>
                                            </p:txEl>
                                          </p:spTgt>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5">
                                            <p:txEl>
                                              <p:pRg st="2" end="2"/>
                                            </p:txEl>
                                          </p:spTgt>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5">
                                            <p:txEl>
                                              <p:pRg st="2" end="2"/>
                                            </p:txEl>
                                          </p:spTgt>
                                        </p:tgtEl>
                                        <p:attrNameLst>
                                          <p:attrName>ppt_y</p:attrName>
                                        </p:attrNameLst>
                                      </p:cBhvr>
                                      <p:tavLst>
                                        <p:tav tm="0" fmla="#ppt_y-sin(pi*$)/81">
                                          <p:val>
                                            <p:fltVal val="0"/>
                                          </p:val>
                                        </p:tav>
                                        <p:tav tm="100000">
                                          <p:val>
                                            <p:fltVal val="1"/>
                                          </p:val>
                                        </p:tav>
                                      </p:tavLst>
                                    </p:anim>
                                    <p:animScale>
                                      <p:cBhvr>
                                        <p:cTn id="53" dur="26">
                                          <p:stCondLst>
                                            <p:cond delay="650"/>
                                          </p:stCondLst>
                                        </p:cTn>
                                        <p:tgtEl>
                                          <p:spTgt spid="5">
                                            <p:txEl>
                                              <p:pRg st="2" end="2"/>
                                            </p:txEl>
                                          </p:spTgt>
                                        </p:tgtEl>
                                      </p:cBhvr>
                                      <p:to x="100000" y="60000"/>
                                    </p:animScale>
                                    <p:animScale>
                                      <p:cBhvr>
                                        <p:cTn id="54" dur="166" decel="50000">
                                          <p:stCondLst>
                                            <p:cond delay="676"/>
                                          </p:stCondLst>
                                        </p:cTn>
                                        <p:tgtEl>
                                          <p:spTgt spid="5">
                                            <p:txEl>
                                              <p:pRg st="2" end="2"/>
                                            </p:txEl>
                                          </p:spTgt>
                                        </p:tgtEl>
                                      </p:cBhvr>
                                      <p:to x="100000" y="100000"/>
                                    </p:animScale>
                                    <p:animScale>
                                      <p:cBhvr>
                                        <p:cTn id="55" dur="26">
                                          <p:stCondLst>
                                            <p:cond delay="1312"/>
                                          </p:stCondLst>
                                        </p:cTn>
                                        <p:tgtEl>
                                          <p:spTgt spid="5">
                                            <p:txEl>
                                              <p:pRg st="2" end="2"/>
                                            </p:txEl>
                                          </p:spTgt>
                                        </p:tgtEl>
                                      </p:cBhvr>
                                      <p:to x="100000" y="80000"/>
                                    </p:animScale>
                                    <p:animScale>
                                      <p:cBhvr>
                                        <p:cTn id="56" dur="166" decel="50000">
                                          <p:stCondLst>
                                            <p:cond delay="1338"/>
                                          </p:stCondLst>
                                        </p:cTn>
                                        <p:tgtEl>
                                          <p:spTgt spid="5">
                                            <p:txEl>
                                              <p:pRg st="2" end="2"/>
                                            </p:txEl>
                                          </p:spTgt>
                                        </p:tgtEl>
                                      </p:cBhvr>
                                      <p:to x="100000" y="100000"/>
                                    </p:animScale>
                                    <p:animScale>
                                      <p:cBhvr>
                                        <p:cTn id="57" dur="26">
                                          <p:stCondLst>
                                            <p:cond delay="1642"/>
                                          </p:stCondLst>
                                        </p:cTn>
                                        <p:tgtEl>
                                          <p:spTgt spid="5">
                                            <p:txEl>
                                              <p:pRg st="2" end="2"/>
                                            </p:txEl>
                                          </p:spTgt>
                                        </p:tgtEl>
                                      </p:cBhvr>
                                      <p:to x="100000" y="90000"/>
                                    </p:animScale>
                                    <p:animScale>
                                      <p:cBhvr>
                                        <p:cTn id="58" dur="166" decel="50000">
                                          <p:stCondLst>
                                            <p:cond delay="1668"/>
                                          </p:stCondLst>
                                        </p:cTn>
                                        <p:tgtEl>
                                          <p:spTgt spid="5">
                                            <p:txEl>
                                              <p:pRg st="2" end="2"/>
                                            </p:txEl>
                                          </p:spTgt>
                                        </p:tgtEl>
                                      </p:cBhvr>
                                      <p:to x="100000" y="100000"/>
                                    </p:animScale>
                                    <p:animScale>
                                      <p:cBhvr>
                                        <p:cTn id="59" dur="26">
                                          <p:stCondLst>
                                            <p:cond delay="1808"/>
                                          </p:stCondLst>
                                        </p:cTn>
                                        <p:tgtEl>
                                          <p:spTgt spid="5">
                                            <p:txEl>
                                              <p:pRg st="2" end="2"/>
                                            </p:txEl>
                                          </p:spTgt>
                                        </p:tgtEl>
                                      </p:cBhvr>
                                      <p:to x="100000" y="95000"/>
                                    </p:animScale>
                                    <p:animScale>
                                      <p:cBhvr>
                                        <p:cTn id="60" dur="166" decel="50000">
                                          <p:stCondLst>
                                            <p:cond delay="1834"/>
                                          </p:stCondLst>
                                        </p:cTn>
                                        <p:tgtEl>
                                          <p:spTgt spid="5">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Self-harm and Suicide</a:t>
            </a:r>
            <a:endParaRPr lang="en-GB" dirty="0"/>
          </a:p>
        </p:txBody>
      </p:sp>
      <p:sp>
        <p:nvSpPr>
          <p:cNvPr id="3" name="Content Placeholder 2"/>
          <p:cNvSpPr>
            <a:spLocks noGrp="1"/>
          </p:cNvSpPr>
          <p:nvPr>
            <p:ph idx="1"/>
          </p:nvPr>
        </p:nvSpPr>
        <p:spPr>
          <a:xfrm>
            <a:off x="323528" y="1600200"/>
            <a:ext cx="8363272" cy="4525963"/>
          </a:xfrm>
        </p:spPr>
        <p:txBody>
          <a:bodyPr>
            <a:normAutofit/>
          </a:bodyPr>
          <a:lstStyle/>
          <a:p>
            <a:r>
              <a:rPr lang="en-GB" dirty="0" smtClean="0"/>
              <a:t>Up to 10% of young people have self harmed, of which 1 in 8 have sought treatment</a:t>
            </a:r>
          </a:p>
          <a:p>
            <a:r>
              <a:rPr lang="en-GB" dirty="0" smtClean="0"/>
              <a:t>&lt;65: 30-40 </a:t>
            </a:r>
            <a:r>
              <a:rPr lang="en-GB" dirty="0" err="1" smtClean="0"/>
              <a:t>hosp</a:t>
            </a:r>
            <a:r>
              <a:rPr lang="en-GB" dirty="0" smtClean="0"/>
              <a:t> DSH for each suicide; &gt;65: 10</a:t>
            </a:r>
          </a:p>
          <a:p>
            <a:r>
              <a:rPr lang="en-GB" dirty="0" smtClean="0"/>
              <a:t>Suicide rates fell until 2008: since then 4% rise</a:t>
            </a:r>
          </a:p>
          <a:p>
            <a:r>
              <a:rPr lang="en-GB" dirty="0" smtClean="0"/>
              <a:t>28% of suicides had contact with MH services in previous year; ½ of these contact that week</a:t>
            </a:r>
          </a:p>
          <a:p>
            <a:r>
              <a:rPr lang="en-GB" dirty="0" smtClean="0"/>
              <a:t>Hanging in 2/3 men &amp; &gt; 1/3 women who die</a:t>
            </a:r>
          </a:p>
          <a:p>
            <a:r>
              <a:rPr lang="en-GB" dirty="0" smtClean="0"/>
              <a:t>Prevention: access to method, alcohol, services</a:t>
            </a:r>
          </a:p>
        </p:txBody>
      </p:sp>
    </p:spTree>
    <p:extLst>
      <p:ext uri="{BB962C8B-B14F-4D97-AF65-F5344CB8AC3E}">
        <p14:creationId xmlns:p14="http://schemas.microsoft.com/office/powerpoint/2010/main" val="37412429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72" y="247001"/>
            <a:ext cx="9014123" cy="6494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317367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GB" altLang="en-US" dirty="0" smtClean="0"/>
              <a:t>RCPsych Manifesto</a:t>
            </a:r>
          </a:p>
        </p:txBody>
      </p:sp>
      <p:sp>
        <p:nvSpPr>
          <p:cNvPr id="3" name="Content Placeholder 2"/>
          <p:cNvSpPr>
            <a:spLocks noGrp="1"/>
          </p:cNvSpPr>
          <p:nvPr>
            <p:ph idx="1"/>
          </p:nvPr>
        </p:nvSpPr>
        <p:spPr>
          <a:xfrm>
            <a:off x="457200" y="1125538"/>
            <a:ext cx="8229600" cy="5000625"/>
          </a:xfrm>
        </p:spPr>
        <p:txBody>
          <a:bodyPr/>
          <a:lstStyle/>
          <a:p>
            <a:pPr marL="0" indent="0">
              <a:buFontTx/>
              <a:buNone/>
              <a:defRPr/>
            </a:pPr>
            <a:r>
              <a:rPr lang="en-GB" sz="2400" dirty="0" smtClean="0"/>
              <a:t>Sept 12, 2014. The manifesto has </a:t>
            </a:r>
            <a:r>
              <a:rPr lang="en-GB" sz="3600" dirty="0" smtClean="0"/>
              <a:t>six</a:t>
            </a:r>
            <a:r>
              <a:rPr lang="en-GB" sz="2400" dirty="0" smtClean="0"/>
              <a:t> key asks:</a:t>
            </a:r>
          </a:p>
          <a:p>
            <a:pPr marL="0" indent="0">
              <a:buNone/>
              <a:defRPr/>
            </a:pPr>
            <a:r>
              <a:rPr lang="en-GB" sz="2000" dirty="0" smtClean="0"/>
              <a:t>1.       Everyone who requires a </a:t>
            </a:r>
            <a:r>
              <a:rPr lang="en-GB" sz="2000" u="sng" dirty="0" smtClean="0"/>
              <a:t>mental health bed </a:t>
            </a:r>
            <a:r>
              <a:rPr lang="en-GB" sz="2000" dirty="0" smtClean="0"/>
              <a:t>should be able to access one in their local NHS Trust area, unless they need specialist care and treatment.  If specialist care is required, then this should be provided within a reasonable distance of where the patient lives.</a:t>
            </a:r>
          </a:p>
          <a:p>
            <a:pPr marL="0" indent="0">
              <a:buNone/>
              <a:defRPr/>
            </a:pPr>
            <a:r>
              <a:rPr lang="en-GB" sz="2000" dirty="0" smtClean="0"/>
              <a:t>2</a:t>
            </a:r>
            <a:r>
              <a:rPr lang="en-GB" sz="2000" dirty="0"/>
              <a:t>.       No-one should </a:t>
            </a:r>
            <a:r>
              <a:rPr lang="en-GB" sz="2000" u="sng" dirty="0"/>
              <a:t>wait longer than 18 weeks </a:t>
            </a:r>
            <a:r>
              <a:rPr lang="en-GB" sz="2000" dirty="0"/>
              <a:t>to receive treatment for a mental health problem, if the treatment has been recommended by NICE guidelines and the patient’s doctor.</a:t>
            </a:r>
          </a:p>
          <a:p>
            <a:pPr marL="0" indent="0">
              <a:buNone/>
              <a:defRPr/>
            </a:pPr>
            <a:r>
              <a:rPr lang="en-GB" sz="2000" dirty="0"/>
              <a:t>3.       Everyone experiencing a </a:t>
            </a:r>
            <a:r>
              <a:rPr lang="en-GB" sz="2000" u="sng" dirty="0"/>
              <a:t>mental health crisis</a:t>
            </a:r>
            <a:r>
              <a:rPr lang="en-GB" sz="2000" dirty="0"/>
              <a:t>, including children and young people, should have safe and </a:t>
            </a:r>
            <a:r>
              <a:rPr lang="en-GB" sz="2000" u="sng" dirty="0"/>
              <a:t>speedy access to quality care</a:t>
            </a:r>
            <a:r>
              <a:rPr lang="en-GB" sz="2000" dirty="0"/>
              <a:t>, 24 hours a day, 7 days a week.  The use of police cells as ‘places of safety’ for children should be eliminated by 2016, and by the end of the next Parliament occur only in exceptional circumstances for adults</a:t>
            </a:r>
            <a:r>
              <a:rPr lang="en-GB" sz="2000" dirty="0" smtClean="0"/>
              <a:t>.</a:t>
            </a:r>
            <a:endParaRPr lang="en-GB" dirty="0"/>
          </a:p>
        </p:txBody>
      </p:sp>
    </p:spTree>
    <p:extLst>
      <p:ext uri="{BB962C8B-B14F-4D97-AF65-F5344CB8AC3E}">
        <p14:creationId xmlns:p14="http://schemas.microsoft.com/office/powerpoint/2010/main" val="30095126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GB" altLang="en-US" smtClean="0"/>
              <a:t>…/ RCPsych manifesto</a:t>
            </a:r>
          </a:p>
        </p:txBody>
      </p:sp>
      <p:sp>
        <p:nvSpPr>
          <p:cNvPr id="27651" name="Content Placeholder 2"/>
          <p:cNvSpPr>
            <a:spLocks noGrp="1"/>
          </p:cNvSpPr>
          <p:nvPr>
            <p:ph idx="1"/>
          </p:nvPr>
        </p:nvSpPr>
        <p:spPr>
          <a:xfrm>
            <a:off x="457200" y="1196975"/>
            <a:ext cx="8229600" cy="4929188"/>
          </a:xfrm>
        </p:spPr>
        <p:txBody>
          <a:bodyPr/>
          <a:lstStyle/>
          <a:p>
            <a:pPr marL="0" indent="0">
              <a:buNone/>
            </a:pPr>
            <a:r>
              <a:rPr lang="en-GB" altLang="en-US" sz="2400" dirty="0" smtClean="0"/>
              <a:t>4.         Every acute hospital should have a </a:t>
            </a:r>
            <a:r>
              <a:rPr lang="en-GB" altLang="en-US" sz="2400" u="sng" dirty="0" smtClean="0"/>
              <a:t>liaison psychiatry </a:t>
            </a:r>
            <a:r>
              <a:rPr lang="en-GB" altLang="en-US" sz="2400" dirty="0" smtClean="0"/>
              <a:t>service which is available seven days a week, for at least 12 hours per day.  This service should be available to patients across all ages. Emergency referrals should be seen within one hour, and urgent referrals within five working hours.</a:t>
            </a:r>
          </a:p>
          <a:p>
            <a:pPr marL="0" indent="0">
              <a:buNone/>
            </a:pPr>
            <a:r>
              <a:rPr lang="en-GB" altLang="en-US" sz="2400" dirty="0" smtClean="0"/>
              <a:t>5.         </a:t>
            </a:r>
            <a:r>
              <a:rPr lang="en-GB" altLang="en-US" sz="2400" u="sng" dirty="0" smtClean="0"/>
              <a:t>A minimum price for alcohol of 50p per unit </a:t>
            </a:r>
            <a:r>
              <a:rPr lang="en-GB" altLang="en-US" sz="2400" dirty="0" smtClean="0"/>
              <a:t>should be introduced. This will reduce the physical, psychological and social harm associated with problem drinking, and will only have a negligible impact on those who drink in moderation. </a:t>
            </a:r>
          </a:p>
          <a:p>
            <a:pPr marL="0" indent="0">
              <a:buNone/>
            </a:pPr>
            <a:r>
              <a:rPr lang="en-GB" altLang="en-US" sz="2400" dirty="0" smtClean="0"/>
              <a:t>6.         There should be national </a:t>
            </a:r>
            <a:r>
              <a:rPr lang="en-GB" altLang="en-US" sz="2400" u="sng" dirty="0" smtClean="0"/>
              <a:t>investment in evidence-based parenting programmes</a:t>
            </a:r>
            <a:r>
              <a:rPr lang="en-GB" altLang="en-US" sz="2400" dirty="0" smtClean="0"/>
              <a:t>, in order to improve the life chances of children and the well-being of families.</a:t>
            </a:r>
          </a:p>
          <a:p>
            <a:endParaRPr lang="en-GB" altLang="en-US" dirty="0" smtClean="0"/>
          </a:p>
        </p:txBody>
      </p:sp>
    </p:spTree>
    <p:extLst>
      <p:ext uri="{BB962C8B-B14F-4D97-AF65-F5344CB8AC3E}">
        <p14:creationId xmlns:p14="http://schemas.microsoft.com/office/powerpoint/2010/main" val="7377278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CMO Report</a:t>
            </a:r>
            <a:endParaRPr lang="en-GB" dirty="0"/>
          </a:p>
        </p:txBody>
      </p:sp>
      <p:sp>
        <p:nvSpPr>
          <p:cNvPr id="3" name="Content Placeholder 2"/>
          <p:cNvSpPr>
            <a:spLocks noGrp="1"/>
          </p:cNvSpPr>
          <p:nvPr>
            <p:ph idx="1"/>
          </p:nvPr>
        </p:nvSpPr>
        <p:spPr/>
        <p:txBody>
          <a:bodyPr/>
          <a:lstStyle/>
          <a:p>
            <a:r>
              <a:rPr lang="en-GB" sz="2800" dirty="0" smtClean="0"/>
              <a:t>“more accurate data”, “more research needed”</a:t>
            </a:r>
          </a:p>
          <a:p>
            <a:r>
              <a:rPr lang="en-GB" dirty="0" smtClean="0"/>
              <a:t>Some use in collecting well-being data</a:t>
            </a:r>
          </a:p>
          <a:p>
            <a:r>
              <a:rPr lang="en-GB" dirty="0" smtClean="0"/>
              <a:t>Questions Rose hypothesis: “better well-being leads to less mental disorders”</a:t>
            </a:r>
          </a:p>
          <a:p>
            <a:r>
              <a:rPr lang="en-GB" dirty="0" smtClean="0"/>
              <a:t>Advising commissioners NOT to invest in well-being promotion unless (new) evidence</a:t>
            </a:r>
          </a:p>
          <a:p>
            <a:r>
              <a:rPr lang="en-GB" dirty="0" smtClean="0"/>
              <a:t>Recommendations limited or obvious (data and training) but highly quotable text</a:t>
            </a:r>
            <a:endParaRPr lang="en-GB" dirty="0"/>
          </a:p>
        </p:txBody>
      </p:sp>
    </p:spTree>
    <p:extLst>
      <p:ext uri="{BB962C8B-B14F-4D97-AF65-F5344CB8AC3E}">
        <p14:creationId xmlns:p14="http://schemas.microsoft.com/office/powerpoint/2010/main" val="37151429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Where else should we go?</a:t>
            </a:r>
            <a:endParaRPr lang="en-GB" dirty="0"/>
          </a:p>
        </p:txBody>
      </p:sp>
      <p:sp>
        <p:nvSpPr>
          <p:cNvPr id="3" name="Content Placeholder 2"/>
          <p:cNvSpPr>
            <a:spLocks noGrp="1"/>
          </p:cNvSpPr>
          <p:nvPr>
            <p:ph idx="1"/>
          </p:nvPr>
        </p:nvSpPr>
        <p:spPr/>
        <p:txBody>
          <a:bodyPr/>
          <a:lstStyle/>
          <a:p>
            <a:r>
              <a:rPr lang="en-GB" dirty="0" smtClean="0"/>
              <a:t>Some role in MH Promotion: Director of Public Education </a:t>
            </a:r>
            <a:r>
              <a:rPr lang="en-GB" dirty="0" smtClean="0">
                <a:latin typeface="Calibri"/>
              </a:rPr>
              <a:t>→ Director of Public Engagement</a:t>
            </a:r>
          </a:p>
          <a:p>
            <a:r>
              <a:rPr lang="en-GB" dirty="0" smtClean="0">
                <a:latin typeface="Calibri"/>
              </a:rPr>
              <a:t>Until recently, </a:t>
            </a:r>
            <a:r>
              <a:rPr lang="en-GB" dirty="0" smtClean="0">
                <a:latin typeface="Calibri"/>
                <a:hlinkClick r:id="rId2"/>
              </a:rPr>
              <a:t>www.rcpsych.ac.uk</a:t>
            </a:r>
            <a:r>
              <a:rPr lang="en-GB" dirty="0" smtClean="0">
                <a:latin typeface="Calibri"/>
              </a:rPr>
              <a:t> was the number 2 site (to APA) for MH information</a:t>
            </a:r>
          </a:p>
          <a:p>
            <a:r>
              <a:rPr lang="en-GB" dirty="0" smtClean="0">
                <a:latin typeface="Calibri"/>
              </a:rPr>
              <a:t>By speciality (MH cannot be ageless), MH prevention: primary “vague”; secondary = EI</a:t>
            </a:r>
          </a:p>
          <a:p>
            <a:r>
              <a:rPr lang="en-GB" dirty="0" smtClean="0">
                <a:latin typeface="Calibri"/>
              </a:rPr>
              <a:t>Branding: gen </a:t>
            </a:r>
            <a:r>
              <a:rPr lang="en-GB" dirty="0" err="1" smtClean="0">
                <a:latin typeface="Calibri"/>
              </a:rPr>
              <a:t>hosp</a:t>
            </a:r>
            <a:r>
              <a:rPr lang="en-GB" dirty="0" smtClean="0">
                <a:latin typeface="Calibri"/>
              </a:rPr>
              <a:t> / “liaison” psychiatry, psychological medicine, EI in a general </a:t>
            </a:r>
            <a:r>
              <a:rPr lang="en-GB" dirty="0" err="1" smtClean="0">
                <a:latin typeface="Calibri"/>
              </a:rPr>
              <a:t>hosp</a:t>
            </a:r>
            <a:endParaRPr lang="en-GB" dirty="0"/>
          </a:p>
        </p:txBody>
      </p:sp>
    </p:spTree>
    <p:extLst>
      <p:ext uri="{BB962C8B-B14F-4D97-AF65-F5344CB8AC3E}">
        <p14:creationId xmlns:p14="http://schemas.microsoft.com/office/powerpoint/2010/main" val="8385890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8928992" cy="6048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64252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Older adults</a:t>
            </a:r>
            <a:endParaRPr lang="en-GB" dirty="0"/>
          </a:p>
        </p:txBody>
      </p:sp>
      <p:sp>
        <p:nvSpPr>
          <p:cNvPr id="3" name="Content Placeholder 2"/>
          <p:cNvSpPr>
            <a:spLocks noGrp="1"/>
          </p:cNvSpPr>
          <p:nvPr>
            <p:ph idx="1"/>
          </p:nvPr>
        </p:nvSpPr>
        <p:spPr>
          <a:xfrm>
            <a:off x="457200" y="1600200"/>
            <a:ext cx="8507288" cy="4525963"/>
          </a:xfrm>
        </p:spPr>
        <p:txBody>
          <a:bodyPr>
            <a:normAutofit/>
          </a:bodyPr>
          <a:lstStyle/>
          <a:p>
            <a:r>
              <a:rPr lang="en-GB" dirty="0" smtClean="0"/>
              <a:t>Specialist MH services: </a:t>
            </a:r>
            <a:r>
              <a:rPr lang="en-GB" b="1" i="1" dirty="0" smtClean="0"/>
              <a:t>&lt;65 </a:t>
            </a:r>
            <a:r>
              <a:rPr lang="en-GB" dirty="0" smtClean="0"/>
              <a:t>16% of population, </a:t>
            </a:r>
            <a:r>
              <a:rPr lang="en-GB" b="1" i="1" dirty="0" smtClean="0"/>
              <a:t>&gt;65 </a:t>
            </a:r>
            <a:r>
              <a:rPr lang="en-GB" dirty="0" smtClean="0"/>
              <a:t>34% of this age group use these services</a:t>
            </a:r>
          </a:p>
          <a:p>
            <a:r>
              <a:rPr lang="en-GB" dirty="0" err="1" smtClean="0"/>
              <a:t>Multimorbidity</a:t>
            </a:r>
            <a:r>
              <a:rPr lang="en-GB" dirty="0" smtClean="0"/>
              <a:t>, poorer outcomes, less £</a:t>
            </a:r>
          </a:p>
          <a:p>
            <a:r>
              <a:rPr lang="en-GB" dirty="0" smtClean="0"/>
              <a:t>Depression in 10-20% of community </a:t>
            </a:r>
            <a:r>
              <a:rPr lang="en-GB" b="1" i="1" dirty="0" smtClean="0"/>
              <a:t>&gt;65</a:t>
            </a:r>
            <a:r>
              <a:rPr lang="en-GB" dirty="0" smtClean="0"/>
              <a:t>, but 20-30% of gen hospital / care home </a:t>
            </a:r>
            <a:r>
              <a:rPr lang="en-GB" b="1" i="1" dirty="0" smtClean="0"/>
              <a:t>&gt;65</a:t>
            </a:r>
            <a:endParaRPr lang="en-GB" dirty="0" smtClean="0"/>
          </a:p>
          <a:p>
            <a:r>
              <a:rPr lang="en-GB" dirty="0" smtClean="0"/>
              <a:t>Older people in general </a:t>
            </a:r>
            <a:r>
              <a:rPr lang="en-GB" dirty="0" err="1" smtClean="0"/>
              <a:t>hosp</a:t>
            </a:r>
            <a:r>
              <a:rPr lang="en-GB" dirty="0" smtClean="0"/>
              <a:t>: 1/5 delirium, 2/3 have a treatable MH disorder… RAID investment</a:t>
            </a:r>
          </a:p>
          <a:p>
            <a:r>
              <a:rPr lang="en-GB" dirty="0" smtClean="0"/>
              <a:t>To achieve parity with 35-55 y.o. +24% increase</a:t>
            </a:r>
            <a:endParaRPr lang="en-GB" dirty="0"/>
          </a:p>
        </p:txBody>
      </p:sp>
    </p:spTree>
    <p:extLst>
      <p:ext uri="{BB962C8B-B14F-4D97-AF65-F5344CB8AC3E}">
        <p14:creationId xmlns:p14="http://schemas.microsoft.com/office/powerpoint/2010/main" val="2288739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54984184"/>
              </p:ext>
            </p:extLst>
          </p:nvPr>
        </p:nvGraphicFramePr>
        <p:xfrm>
          <a:off x="107504" y="332656"/>
          <a:ext cx="8731696" cy="6192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Oval 1"/>
          <p:cNvSpPr/>
          <p:nvPr/>
        </p:nvSpPr>
        <p:spPr>
          <a:xfrm>
            <a:off x="5148064" y="476672"/>
            <a:ext cx="1728192" cy="1800200"/>
          </a:xfrm>
          <a:prstGeom prst="ellipse">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5652120" y="1103362"/>
            <a:ext cx="1224136" cy="646331"/>
          </a:xfrm>
          <a:prstGeom prst="rect">
            <a:avLst/>
          </a:prstGeom>
          <a:noFill/>
        </p:spPr>
        <p:txBody>
          <a:bodyPr wrap="square" rtlCol="0">
            <a:spAutoFit/>
          </a:bodyPr>
          <a:lstStyle/>
          <a:p>
            <a:r>
              <a:rPr lang="en-GB" dirty="0" smtClean="0">
                <a:solidFill>
                  <a:schemeClr val="accent1">
                    <a:lumMod val="75000"/>
                  </a:schemeClr>
                </a:solidFill>
              </a:rPr>
              <a:t>Psycho-education</a:t>
            </a:r>
            <a:endParaRPr lang="en-GB" dirty="0">
              <a:solidFill>
                <a:schemeClr val="accent1">
                  <a:lumMod val="75000"/>
                </a:schemeClr>
              </a:solidFill>
            </a:endParaRPr>
          </a:p>
        </p:txBody>
      </p:sp>
    </p:spTree>
    <p:extLst>
      <p:ext uri="{BB962C8B-B14F-4D97-AF65-F5344CB8AC3E}">
        <p14:creationId xmlns:p14="http://schemas.microsoft.com/office/powerpoint/2010/main" val="32512364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Smoking cessation</a:t>
            </a:r>
            <a:endParaRPr lang="en-GB" dirty="0"/>
          </a:p>
        </p:txBody>
      </p:sp>
      <p:sp>
        <p:nvSpPr>
          <p:cNvPr id="3" name="Content Placeholder 2"/>
          <p:cNvSpPr>
            <a:spLocks noGrp="1"/>
          </p:cNvSpPr>
          <p:nvPr>
            <p:ph idx="1"/>
          </p:nvPr>
        </p:nvSpPr>
        <p:spPr/>
        <p:txBody>
          <a:bodyPr>
            <a:normAutofit lnSpcReduction="10000"/>
          </a:bodyPr>
          <a:lstStyle/>
          <a:p>
            <a:r>
              <a:rPr lang="en-GB" dirty="0" smtClean="0"/>
              <a:t>Now 18% smoking rates, England</a:t>
            </a:r>
          </a:p>
          <a:p>
            <a:r>
              <a:rPr lang="en-GB" dirty="0"/>
              <a:t>Anti-smoking messages work (middle class)</a:t>
            </a:r>
          </a:p>
          <a:p>
            <a:r>
              <a:rPr lang="en-GB" dirty="0" smtClean="0"/>
              <a:t>&gt;50% mortality differences rich / poor = cigs</a:t>
            </a:r>
          </a:p>
          <a:p>
            <a:r>
              <a:rPr lang="en-GB" dirty="0" smtClean="0"/>
              <a:t>THESE ARE GETTING WORSE…</a:t>
            </a:r>
          </a:p>
          <a:p>
            <a:r>
              <a:rPr lang="en-GB" dirty="0" smtClean="0"/>
              <a:t>NHS smoking cess reverses these inequalities</a:t>
            </a:r>
          </a:p>
          <a:p>
            <a:r>
              <a:rPr lang="en-GB" dirty="0" smtClean="0"/>
              <a:t>People with SMI just as likely to quit cigs BUT programmes will have to be brought to them</a:t>
            </a:r>
          </a:p>
          <a:p>
            <a:r>
              <a:rPr lang="en-GB" dirty="0" smtClean="0"/>
              <a:t>Possible TCO = Tobacco Company Obligation</a:t>
            </a:r>
            <a:endParaRPr lang="en-GB" dirty="0"/>
          </a:p>
        </p:txBody>
      </p:sp>
    </p:spTree>
    <p:extLst>
      <p:ext uri="{BB962C8B-B14F-4D97-AF65-F5344CB8AC3E}">
        <p14:creationId xmlns:p14="http://schemas.microsoft.com/office/powerpoint/2010/main" val="9468409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Are new things always good?</a:t>
            </a:r>
            <a:endParaRPr lang="en-GB" dirty="0"/>
          </a:p>
        </p:txBody>
      </p:sp>
      <p:sp>
        <p:nvSpPr>
          <p:cNvPr id="5" name="Text Placeholder 4"/>
          <p:cNvSpPr>
            <a:spLocks noGrp="1"/>
          </p:cNvSpPr>
          <p:nvPr>
            <p:ph type="body" idx="1"/>
          </p:nvPr>
        </p:nvSpPr>
        <p:spPr/>
        <p:txBody>
          <a:bodyPr/>
          <a:lstStyle/>
          <a:p>
            <a:r>
              <a:rPr lang="en-GB" dirty="0" smtClean="0"/>
              <a:t>PRO </a:t>
            </a:r>
            <a:r>
              <a:rPr lang="en-GB" dirty="0" err="1" smtClean="0"/>
              <a:t>eCigarettes</a:t>
            </a:r>
            <a:endParaRPr lang="en-GB" dirty="0"/>
          </a:p>
        </p:txBody>
      </p:sp>
      <p:sp>
        <p:nvSpPr>
          <p:cNvPr id="6" name="Content Placeholder 5"/>
          <p:cNvSpPr>
            <a:spLocks noGrp="1"/>
          </p:cNvSpPr>
          <p:nvPr>
            <p:ph sz="half" idx="2"/>
          </p:nvPr>
        </p:nvSpPr>
        <p:spPr>
          <a:xfrm>
            <a:off x="457200" y="2174875"/>
            <a:ext cx="4186808" cy="3951288"/>
          </a:xfrm>
        </p:spPr>
        <p:txBody>
          <a:bodyPr>
            <a:normAutofit lnSpcReduction="10000"/>
          </a:bodyPr>
          <a:lstStyle/>
          <a:p>
            <a:pPr marL="0" indent="0">
              <a:buNone/>
            </a:pPr>
            <a:r>
              <a:rPr lang="en-GB" sz="2000" dirty="0" smtClean="0"/>
              <a:t>(think of a Nuclear conflict, and a conventional war seems rather nice)</a:t>
            </a:r>
          </a:p>
          <a:p>
            <a:r>
              <a:rPr lang="en-GB" dirty="0" smtClean="0"/>
              <a:t>Rising use in ex-smokers</a:t>
            </a:r>
          </a:p>
          <a:p>
            <a:r>
              <a:rPr lang="en-GB" dirty="0" smtClean="0"/>
              <a:t>Far less carcinogens</a:t>
            </a:r>
          </a:p>
          <a:p>
            <a:r>
              <a:rPr lang="en-GB" dirty="0" err="1" smtClean="0"/>
              <a:t>eCigs</a:t>
            </a:r>
            <a:r>
              <a:rPr lang="en-GB" dirty="0" smtClean="0"/>
              <a:t> help people quit, but most “</a:t>
            </a:r>
            <a:r>
              <a:rPr lang="en-GB" dirty="0" err="1" smtClean="0"/>
              <a:t>vapers</a:t>
            </a:r>
            <a:r>
              <a:rPr lang="en-GB" dirty="0" smtClean="0"/>
              <a:t>” still smoke</a:t>
            </a:r>
          </a:p>
          <a:p>
            <a:r>
              <a:rPr lang="en-GB" dirty="0" smtClean="0"/>
              <a:t>Not seen as treatment</a:t>
            </a:r>
          </a:p>
          <a:p>
            <a:r>
              <a:rPr lang="en-GB" dirty="0" smtClean="0"/>
              <a:t>Second hand smoke less bad</a:t>
            </a:r>
          </a:p>
          <a:p>
            <a:r>
              <a:rPr lang="en-GB" dirty="0" smtClean="0"/>
              <a:t>Public attitudes: want same ban in public places</a:t>
            </a:r>
            <a:endParaRPr lang="en-GB" dirty="0"/>
          </a:p>
        </p:txBody>
      </p:sp>
      <p:sp>
        <p:nvSpPr>
          <p:cNvPr id="7" name="Text Placeholder 6"/>
          <p:cNvSpPr>
            <a:spLocks noGrp="1"/>
          </p:cNvSpPr>
          <p:nvPr>
            <p:ph type="body" sz="quarter" idx="3"/>
          </p:nvPr>
        </p:nvSpPr>
        <p:spPr/>
        <p:txBody>
          <a:bodyPr/>
          <a:lstStyle/>
          <a:p>
            <a:r>
              <a:rPr lang="en-GB" dirty="0" smtClean="0"/>
              <a:t>ANTI / Caution </a:t>
            </a:r>
            <a:r>
              <a:rPr lang="en-GB" dirty="0" err="1" smtClean="0"/>
              <a:t>eCigarettes</a:t>
            </a:r>
            <a:endParaRPr lang="en-GB" dirty="0"/>
          </a:p>
        </p:txBody>
      </p:sp>
      <p:sp>
        <p:nvSpPr>
          <p:cNvPr id="8" name="Content Placeholder 7"/>
          <p:cNvSpPr>
            <a:spLocks noGrp="1"/>
          </p:cNvSpPr>
          <p:nvPr>
            <p:ph sz="quarter" idx="4"/>
          </p:nvPr>
        </p:nvSpPr>
        <p:spPr/>
        <p:txBody>
          <a:bodyPr/>
          <a:lstStyle/>
          <a:p>
            <a:r>
              <a:rPr lang="en-GB" dirty="0" smtClean="0"/>
              <a:t>Significant uptake among young / new “</a:t>
            </a:r>
            <a:r>
              <a:rPr lang="en-GB" dirty="0" err="1" smtClean="0"/>
              <a:t>vapers</a:t>
            </a:r>
            <a:r>
              <a:rPr lang="en-GB" dirty="0" smtClean="0"/>
              <a:t>”</a:t>
            </a:r>
          </a:p>
          <a:p>
            <a:r>
              <a:rPr lang="en-GB" dirty="0" smtClean="0"/>
              <a:t>Flavours, marketing </a:t>
            </a:r>
          </a:p>
          <a:p>
            <a:r>
              <a:rPr lang="en-GB" dirty="0" smtClean="0"/>
              <a:t>Big tobacco investing</a:t>
            </a:r>
          </a:p>
          <a:p>
            <a:r>
              <a:rPr lang="en-GB" dirty="0" smtClean="0"/>
              <a:t>Facilitate nicotine delivery and therefore addiction</a:t>
            </a:r>
          </a:p>
          <a:p>
            <a:r>
              <a:rPr lang="en-GB" dirty="0" smtClean="0"/>
              <a:t>Nicotine harmful in </a:t>
            </a:r>
            <a:r>
              <a:rPr lang="en-GB" dirty="0" err="1" smtClean="0"/>
              <a:t>preg</a:t>
            </a:r>
            <a:r>
              <a:rPr lang="en-GB" dirty="0" smtClean="0"/>
              <a:t>, might also be carcinogenic</a:t>
            </a:r>
          </a:p>
          <a:p>
            <a:r>
              <a:rPr lang="en-GB" dirty="0" smtClean="0"/>
              <a:t>Other drugs delivered…</a:t>
            </a:r>
            <a:endParaRPr lang="en-GB" dirty="0"/>
          </a:p>
        </p:txBody>
      </p:sp>
    </p:spTree>
    <p:extLst>
      <p:ext uri="{BB962C8B-B14F-4D97-AF65-F5344CB8AC3E}">
        <p14:creationId xmlns:p14="http://schemas.microsoft.com/office/powerpoint/2010/main" val="13215943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unairneuf.typepad.fr/.a/6a0120a693284e970c0167636097c2970b-p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16632"/>
            <a:ext cx="7029450" cy="280831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cigaretteselectroniques.com/wp-content/uploads/2013/12/cigarette-electronique-dang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3429000"/>
            <a:ext cx="4472927" cy="324035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i4.liverpoolecho.co.uk/incoming/article6895829.ece/alternates/s615/ZZ270314ecigpic.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576" y="3429000"/>
            <a:ext cx="4488432" cy="3240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46379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14" y="3429000"/>
            <a:ext cx="5488611" cy="32403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descr="http://media2.abc15.com/photo/2013/12/31/Safety_alert_after_costly_fire_in_Phoeni_1212990000_20131231224205_640_48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14" y="-7215"/>
            <a:ext cx="4581620" cy="343621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thecrewenews.co.uk/wp-content/uploads/E-cigarett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5134" y="-7215"/>
            <a:ext cx="4378866" cy="342900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A fire broke out in Keeley Cooper's flat due to an electronic cigarett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3429000"/>
            <a:ext cx="4572000" cy="34034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64486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Stolen years</a:t>
            </a:r>
            <a:endParaRPr lang="en-GB" dirty="0"/>
          </a:p>
        </p:txBody>
      </p:sp>
      <p:sp>
        <p:nvSpPr>
          <p:cNvPr id="3" name="Content Placeholder 2"/>
          <p:cNvSpPr>
            <a:spLocks noGrp="1"/>
          </p:cNvSpPr>
          <p:nvPr>
            <p:ph idx="1"/>
          </p:nvPr>
        </p:nvSpPr>
        <p:spPr/>
        <p:txBody>
          <a:bodyPr/>
          <a:lstStyle/>
          <a:p>
            <a:r>
              <a:rPr lang="en-GB" dirty="0" smtClean="0"/>
              <a:t>The ultimate case for Parity of Esteem is that our patients with SMI die 15-20 years early</a:t>
            </a:r>
          </a:p>
          <a:p>
            <a:r>
              <a:rPr lang="en-GB" dirty="0" smtClean="0"/>
              <a:t>We know it’s Inequalities + cigs / alcohol</a:t>
            </a:r>
          </a:p>
          <a:p>
            <a:r>
              <a:rPr lang="en-GB" dirty="0" smtClean="0"/>
              <a:t>Final common pathway: </a:t>
            </a:r>
            <a:r>
              <a:rPr lang="en-GB" dirty="0" err="1" smtClean="0"/>
              <a:t>cardiovasc</a:t>
            </a:r>
            <a:r>
              <a:rPr lang="en-GB" dirty="0" smtClean="0"/>
              <a:t> disease, cancer, victims of violence, untreated disease</a:t>
            </a:r>
          </a:p>
          <a:p>
            <a:r>
              <a:rPr lang="en-GB" dirty="0" smtClean="0"/>
              <a:t>Medical response: can’t someone else do it?</a:t>
            </a:r>
          </a:p>
          <a:p>
            <a:r>
              <a:rPr lang="en-GB" dirty="0" smtClean="0"/>
              <a:t>Evidence is there already: cigs; min pricing; safer prescribing of APs; Lester Adaptation</a:t>
            </a:r>
            <a:endParaRPr lang="en-GB" dirty="0"/>
          </a:p>
        </p:txBody>
      </p:sp>
    </p:spTree>
    <p:extLst>
      <p:ext uri="{BB962C8B-B14F-4D97-AF65-F5344CB8AC3E}">
        <p14:creationId xmlns:p14="http://schemas.microsoft.com/office/powerpoint/2010/main" val="4646516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63" y="247650"/>
            <a:ext cx="8982075" cy="6362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84031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PMH: conclusions</a:t>
            </a:r>
            <a:endParaRPr lang="en-GB" dirty="0"/>
          </a:p>
        </p:txBody>
      </p:sp>
      <p:sp>
        <p:nvSpPr>
          <p:cNvPr id="3" name="Content Placeholder 2"/>
          <p:cNvSpPr>
            <a:spLocks noGrp="1"/>
          </p:cNvSpPr>
          <p:nvPr>
            <p:ph idx="1"/>
          </p:nvPr>
        </p:nvSpPr>
        <p:spPr/>
        <p:txBody>
          <a:bodyPr/>
          <a:lstStyle/>
          <a:p>
            <a:r>
              <a:rPr lang="en-GB" dirty="0" smtClean="0"/>
              <a:t>Promotion, Prevention, Treatment</a:t>
            </a:r>
          </a:p>
          <a:p>
            <a:r>
              <a:rPr lang="en-GB" dirty="0" smtClean="0"/>
              <a:t>Big 4: </a:t>
            </a:r>
            <a:r>
              <a:rPr lang="en-GB" dirty="0"/>
              <a:t>our services, stolen years, alcohol, EI</a:t>
            </a:r>
          </a:p>
          <a:p>
            <a:r>
              <a:rPr lang="en-GB" dirty="0" smtClean="0"/>
              <a:t>Get Psychiatry’s (&amp; specialities’) voice heard</a:t>
            </a:r>
          </a:p>
          <a:p>
            <a:r>
              <a:rPr lang="en-GB" dirty="0" smtClean="0"/>
              <a:t>Opportunities to engage new people, ££s</a:t>
            </a:r>
          </a:p>
          <a:p>
            <a:r>
              <a:rPr lang="en-GB" dirty="0" smtClean="0"/>
              <a:t>Hardest bits: inequalities, stigma, people at the margins -  collaborate to advocate</a:t>
            </a:r>
          </a:p>
          <a:p>
            <a:r>
              <a:rPr lang="en-GB" dirty="0" smtClean="0"/>
              <a:t>Talk to us: </a:t>
            </a:r>
            <a:r>
              <a:rPr lang="en-GB" smtClean="0">
                <a:hlinkClick r:id="rId2"/>
              </a:rPr>
              <a:t>lthorpe@rcpsych.ac.uk</a:t>
            </a:r>
            <a:r>
              <a:rPr lang="en-GB" smtClean="0"/>
              <a:t> </a:t>
            </a:r>
            <a:r>
              <a:rPr lang="en-GB" smtClean="0">
                <a:hlinkClick r:id="rId3"/>
              </a:rPr>
              <a:t>peter.byrne@eastlondon.nhs.uk</a:t>
            </a:r>
            <a:r>
              <a:rPr lang="en-GB" smtClean="0"/>
              <a:t> </a:t>
            </a:r>
            <a:endParaRPr lang="en-GB" dirty="0"/>
          </a:p>
        </p:txBody>
      </p:sp>
    </p:spTree>
    <p:extLst>
      <p:ext uri="{BB962C8B-B14F-4D97-AF65-F5344CB8AC3E}">
        <p14:creationId xmlns:p14="http://schemas.microsoft.com/office/powerpoint/2010/main" val="32833048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8911"/>
            <a:ext cx="8964488" cy="6408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164288" y="5517232"/>
            <a:ext cx="1800200" cy="923330"/>
          </a:xfrm>
          <a:prstGeom prst="rect">
            <a:avLst/>
          </a:prstGeom>
          <a:noFill/>
        </p:spPr>
        <p:txBody>
          <a:bodyPr wrap="square" rtlCol="0">
            <a:spAutoFit/>
          </a:bodyPr>
          <a:lstStyle/>
          <a:p>
            <a:r>
              <a:rPr lang="en-GB" dirty="0" smtClean="0"/>
              <a:t>Davies &amp; Mehta, 2014: as quoted by CMO England</a:t>
            </a:r>
            <a:endParaRPr lang="en-GB" dirty="0"/>
          </a:p>
        </p:txBody>
      </p:sp>
    </p:spTree>
    <p:extLst>
      <p:ext uri="{BB962C8B-B14F-4D97-AF65-F5344CB8AC3E}">
        <p14:creationId xmlns:p14="http://schemas.microsoft.com/office/powerpoint/2010/main" val="21592858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Public mental health (PMH) definition</a:t>
            </a:r>
            <a:endParaRPr lang="en-GB" dirty="0"/>
          </a:p>
        </p:txBody>
      </p:sp>
      <p:sp>
        <p:nvSpPr>
          <p:cNvPr id="3" name="Content Placeholder 2"/>
          <p:cNvSpPr>
            <a:spLocks noGrp="1"/>
          </p:cNvSpPr>
          <p:nvPr>
            <p:ph idx="1"/>
          </p:nvPr>
        </p:nvSpPr>
        <p:spPr>
          <a:xfrm>
            <a:off x="323528" y="1600200"/>
            <a:ext cx="8363272" cy="4525963"/>
          </a:xfrm>
        </p:spPr>
        <p:txBody>
          <a:bodyPr>
            <a:normAutofit/>
          </a:bodyPr>
          <a:lstStyle/>
          <a:p>
            <a:pPr marL="514350" indent="-514350">
              <a:buFont typeface="+mj-lt"/>
              <a:buAutoNum type="arabicPeriod"/>
            </a:pPr>
            <a:r>
              <a:rPr lang="en-GB" dirty="0" smtClean="0"/>
              <a:t>Mental health </a:t>
            </a:r>
            <a:r>
              <a:rPr lang="en-GB" b="1" dirty="0" smtClean="0"/>
              <a:t>prevention</a:t>
            </a:r>
            <a:r>
              <a:rPr lang="en-GB" dirty="0" smtClean="0"/>
              <a:t>: e.g. CMO Report of 2012 on children, </a:t>
            </a:r>
            <a:r>
              <a:rPr lang="en-GB" i="1" dirty="0" smtClean="0"/>
              <a:t>Prevention Pays …</a:t>
            </a:r>
            <a:r>
              <a:rPr lang="en-GB" sz="2000" i="1" dirty="0" smtClean="0"/>
              <a:t>(women 2015)</a:t>
            </a:r>
            <a:endParaRPr lang="en-GB" sz="4400" dirty="0" smtClean="0"/>
          </a:p>
          <a:p>
            <a:pPr marL="514350" indent="-514350">
              <a:buFont typeface="+mj-lt"/>
              <a:buAutoNum type="arabicPeriod"/>
            </a:pPr>
            <a:r>
              <a:rPr lang="en-GB" dirty="0" smtClean="0"/>
              <a:t>Mental health </a:t>
            </a:r>
            <a:r>
              <a:rPr lang="en-GB" b="1" dirty="0" smtClean="0"/>
              <a:t>promotion</a:t>
            </a:r>
            <a:r>
              <a:rPr lang="en-GB" dirty="0" smtClean="0"/>
              <a:t>: often this involves NOT doing things (alcohol, drug misuse) as well as proven (exercise, MH first aid) and the not-so-proven (well being promotion)</a:t>
            </a:r>
          </a:p>
          <a:p>
            <a:pPr marL="514350" indent="-514350">
              <a:buFont typeface="+mj-lt"/>
              <a:buAutoNum type="arabicPeriod"/>
            </a:pPr>
            <a:r>
              <a:rPr lang="en-GB" b="1" dirty="0" smtClean="0"/>
              <a:t>Treatment</a:t>
            </a:r>
            <a:r>
              <a:rPr lang="en-GB" dirty="0" smtClean="0"/>
              <a:t>, recovery, rehabilitation </a:t>
            </a:r>
            <a:r>
              <a:rPr lang="en-GB" sz="2800" i="1" dirty="0" smtClean="0"/>
              <a:t>(overlap): </a:t>
            </a:r>
            <a:r>
              <a:rPr lang="en-GB" dirty="0" smtClean="0"/>
              <a:t>this is what MH clinicians spend all time on</a:t>
            </a:r>
            <a:endParaRPr lang="en-GB" dirty="0"/>
          </a:p>
        </p:txBody>
      </p:sp>
    </p:spTree>
    <p:extLst>
      <p:ext uri="{BB962C8B-B14F-4D97-AF65-F5344CB8AC3E}">
        <p14:creationId xmlns:p14="http://schemas.microsoft.com/office/powerpoint/2010/main" val="10950417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404664"/>
            <a:ext cx="8974105" cy="5544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54961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584" y="116632"/>
            <a:ext cx="9023268" cy="6408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74180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What’s the evidence for PMH?</a:t>
            </a:r>
            <a:endParaRPr lang="en-GB" dirty="0"/>
          </a:p>
        </p:txBody>
      </p:sp>
      <p:sp>
        <p:nvSpPr>
          <p:cNvPr id="3" name="Content Placeholder 2"/>
          <p:cNvSpPr>
            <a:spLocks noGrp="1"/>
          </p:cNvSpPr>
          <p:nvPr>
            <p:ph sz="half" idx="1"/>
          </p:nvPr>
        </p:nvSpPr>
        <p:spPr/>
        <p:txBody>
          <a:bodyPr/>
          <a:lstStyle/>
          <a:p>
            <a:r>
              <a:rPr lang="en-GB" dirty="0" smtClean="0"/>
              <a:t>Epidemiology: </a:t>
            </a:r>
            <a:r>
              <a:rPr lang="en-GB" sz="2400" dirty="0" smtClean="0"/>
              <a:t>RCPsych “1 in 4” tag apples to people who have common mental disorders (</a:t>
            </a:r>
            <a:r>
              <a:rPr lang="en-GB" sz="2400" dirty="0" err="1" smtClean="0"/>
              <a:t>depr</a:t>
            </a:r>
            <a:r>
              <a:rPr lang="en-GB" sz="2400" dirty="0" smtClean="0"/>
              <a:t> +/- anxiety): 60% of these are working.</a:t>
            </a:r>
            <a:endParaRPr lang="en-GB" dirty="0" smtClean="0"/>
          </a:p>
          <a:p>
            <a:r>
              <a:rPr lang="en-GB" dirty="0" smtClean="0"/>
              <a:t>Economic: </a:t>
            </a:r>
            <a:r>
              <a:rPr lang="en-GB" sz="2400" dirty="0" smtClean="0"/>
              <a:t>£70-100b/ year equal to 4.5% LOST to GNP </a:t>
            </a:r>
          </a:p>
          <a:p>
            <a:r>
              <a:rPr lang="en-GB" dirty="0" smtClean="0"/>
              <a:t>Both</a:t>
            </a:r>
            <a:r>
              <a:rPr lang="en-GB" sz="2400" dirty="0" smtClean="0"/>
              <a:t>: since 2008 crash, suicide rates rose by 4%... Self harm rates increasing </a:t>
            </a:r>
            <a:endParaRPr lang="en-GB" dirty="0"/>
          </a:p>
        </p:txBody>
      </p:sp>
      <p:sp>
        <p:nvSpPr>
          <p:cNvPr id="4" name="Content Placeholder 3"/>
          <p:cNvSpPr>
            <a:spLocks noGrp="1"/>
          </p:cNvSpPr>
          <p:nvPr>
            <p:ph sz="half" idx="2"/>
          </p:nvPr>
        </p:nvSpPr>
        <p:spPr>
          <a:xfrm>
            <a:off x="4648200" y="1600200"/>
            <a:ext cx="4172272" cy="4525963"/>
          </a:xfrm>
        </p:spPr>
        <p:txBody>
          <a:bodyPr/>
          <a:lstStyle/>
          <a:p>
            <a:r>
              <a:rPr lang="en-GB" dirty="0" smtClean="0"/>
              <a:t>Special challenges: </a:t>
            </a:r>
            <a:r>
              <a:rPr lang="en-GB" sz="2400" i="1" dirty="0" smtClean="0"/>
              <a:t>alcohol misuse in over 65s </a:t>
            </a:r>
            <a:r>
              <a:rPr lang="en-GB" sz="2400" dirty="0" smtClean="0"/>
              <a:t>men </a:t>
            </a:r>
            <a:r>
              <a:rPr lang="en-GB" sz="2400" dirty="0" smtClean="0">
                <a:latin typeface="Calibri"/>
              </a:rPr>
              <a:t>↑ by 60% in 20 years; ↑ by 100% in older women</a:t>
            </a:r>
            <a:endParaRPr lang="en-GB" dirty="0" smtClean="0"/>
          </a:p>
          <a:p>
            <a:r>
              <a:rPr lang="en-GB" dirty="0" smtClean="0"/>
              <a:t>Premature mortality gap = “</a:t>
            </a:r>
            <a:r>
              <a:rPr lang="en-GB" b="1" dirty="0" smtClean="0"/>
              <a:t>Stolen years</a:t>
            </a:r>
            <a:r>
              <a:rPr lang="en-GB" dirty="0" smtClean="0"/>
              <a:t>”: </a:t>
            </a:r>
            <a:r>
              <a:rPr lang="en-GB" sz="2400" dirty="0" smtClean="0"/>
              <a:t>why do people with SMI die &gt;15 years before the rest of the (matched) population? </a:t>
            </a:r>
            <a:r>
              <a:rPr lang="en-GB" sz="2400" b="1" dirty="0" smtClean="0"/>
              <a:t>Glasgow man with SZ loses 26 years; women lose 23 </a:t>
            </a:r>
            <a:r>
              <a:rPr lang="en-GB" sz="2400" b="1" dirty="0" err="1" smtClean="0"/>
              <a:t>yrs</a:t>
            </a:r>
            <a:endParaRPr lang="en-GB" sz="2400" b="1" dirty="0"/>
          </a:p>
        </p:txBody>
      </p:sp>
    </p:spTree>
    <p:extLst>
      <p:ext uri="{BB962C8B-B14F-4D97-AF65-F5344CB8AC3E}">
        <p14:creationId xmlns:p14="http://schemas.microsoft.com/office/powerpoint/2010/main" val="18904761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Start at the beginning: challenges</a:t>
            </a:r>
            <a:endParaRPr lang="en-GB" dirty="0"/>
          </a:p>
        </p:txBody>
      </p:sp>
      <p:sp>
        <p:nvSpPr>
          <p:cNvPr id="3" name="Content Placeholder 2"/>
          <p:cNvSpPr>
            <a:spLocks noGrp="1"/>
          </p:cNvSpPr>
          <p:nvPr>
            <p:ph idx="1"/>
          </p:nvPr>
        </p:nvSpPr>
        <p:spPr/>
        <p:txBody>
          <a:bodyPr/>
          <a:lstStyle/>
          <a:p>
            <a:r>
              <a:rPr lang="en-GB" dirty="0" smtClean="0"/>
              <a:t>There are lots of people out there who have MH problems (</a:t>
            </a:r>
            <a:r>
              <a:rPr lang="en-GB" sz="2800" dirty="0" smtClean="0"/>
              <a:t>CMD… alcohol… eating ds…SMI</a:t>
            </a:r>
            <a:r>
              <a:rPr lang="en-GB" dirty="0" smtClean="0"/>
              <a:t>) but are not engaged in any treatment for this</a:t>
            </a:r>
          </a:p>
          <a:p>
            <a:pPr marL="0" indent="0">
              <a:buNone/>
            </a:pPr>
            <a:r>
              <a:rPr lang="en-GB" dirty="0" smtClean="0"/>
              <a:t>We call this the Treatment gap: 75%</a:t>
            </a:r>
          </a:p>
          <a:p>
            <a:r>
              <a:rPr lang="en-GB" dirty="0" smtClean="0"/>
              <a:t>Access to services blocked by stigma </a:t>
            </a:r>
            <a:r>
              <a:rPr lang="en-GB" sz="2800" dirty="0" smtClean="0"/>
              <a:t>(</a:t>
            </a:r>
            <a:r>
              <a:rPr lang="en-GB" sz="2800" dirty="0" err="1" smtClean="0"/>
              <a:t>incl</a:t>
            </a:r>
            <a:r>
              <a:rPr lang="en-GB" sz="2800" dirty="0" smtClean="0"/>
              <a:t> internalised stigma), </a:t>
            </a:r>
            <a:r>
              <a:rPr lang="en-GB" dirty="0" smtClean="0"/>
              <a:t>gatekeepers, lack of funds</a:t>
            </a:r>
          </a:p>
          <a:p>
            <a:r>
              <a:rPr lang="en-GB" dirty="0" smtClean="0"/>
              <a:t>Parity of esteem: MH = 28% of morbidity, but gets 13% of UK health spending, </a:t>
            </a:r>
            <a:r>
              <a:rPr lang="en-GB" u="sng" dirty="0" smtClean="0"/>
              <a:t>falling slowly</a:t>
            </a:r>
            <a:endParaRPr lang="en-GB" u="sng" dirty="0"/>
          </a:p>
        </p:txBody>
      </p:sp>
    </p:spTree>
    <p:extLst>
      <p:ext uri="{BB962C8B-B14F-4D97-AF65-F5344CB8AC3E}">
        <p14:creationId xmlns:p14="http://schemas.microsoft.com/office/powerpoint/2010/main" val="21575441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FFFFFF"/>
      </a:dk1>
      <a:lt1>
        <a:sysClr val="window" lastClr="0000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FFFFFF"/>
      </a:dk1>
      <a:lt1>
        <a:sysClr val="window" lastClr="0000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FFFFFF"/>
      </a:dk1>
      <a:lt1>
        <a:sysClr val="window" lastClr="0000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8C80810105A8458220B11CC7E339E7" ma:contentTypeVersion="7" ma:contentTypeDescription="Create a new document." ma:contentTypeScope="" ma:versionID="bb792ae1133b3819ddf116258ab82328">
  <xsd:schema xmlns:xsd="http://www.w3.org/2001/XMLSchema" xmlns:xs="http://www.w3.org/2001/XMLSchema" xmlns:p="http://schemas.microsoft.com/office/2006/metadata/properties" xmlns:ns2="9a9b9db5-1af9-4e83-9f02-807602fa6e82" targetNamespace="http://schemas.microsoft.com/office/2006/metadata/properties" ma:root="true" ma:fieldsID="cadba5dfffe00a4418addb4a89ca17d4" ns2:_="">
    <xsd:import namespace="9a9b9db5-1af9-4e83-9f02-807602fa6e82"/>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9b9db5-1af9-4e83-9f02-807602fa6e82"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167F266-7904-4692-A97F-9E123FE2523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a9b9db5-1af9-4e83-9f02-807602fa6e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B75554-BC02-4DC1-98E5-FD8A07A60EA3}">
  <ds:schemaRefs>
    <ds:schemaRef ds:uri="http://schemas.microsoft.com/sharepoint/events"/>
  </ds:schemaRefs>
</ds:datastoreItem>
</file>

<file path=customXml/itemProps3.xml><?xml version="1.0" encoding="utf-8"?>
<ds:datastoreItem xmlns:ds="http://schemas.openxmlformats.org/officeDocument/2006/customXml" ds:itemID="{504CBAC5-2BF2-49B1-9855-8C282516B6D3}">
  <ds:schemaRefs>
    <ds:schemaRef ds:uri="http://schemas.microsoft.com/sharepoint/v3/contenttype/forms"/>
  </ds:schemaRefs>
</ds:datastoreItem>
</file>

<file path=customXml/itemProps4.xml><?xml version="1.0" encoding="utf-8"?>
<ds:datastoreItem xmlns:ds="http://schemas.openxmlformats.org/officeDocument/2006/customXml" ds:itemID="{3B3389AD-52D2-4710-801A-D400F45775DC}">
  <ds:schemaRefs>
    <ds:schemaRef ds:uri="http://schemas.openxmlformats.org/package/2006/metadata/core-properties"/>
    <ds:schemaRef ds:uri="http://schemas.microsoft.com/office/infopath/2007/PartnerControls"/>
    <ds:schemaRef ds:uri="http://schemas.microsoft.com/office/2006/documentManagement/types"/>
    <ds:schemaRef ds:uri="http://schemas.microsoft.com/office/2006/metadata/properties"/>
    <ds:schemaRef ds:uri="http://purl.org/dc/dcmitype/"/>
    <ds:schemaRef ds:uri="http://purl.org/dc/terms/"/>
    <ds:schemaRef ds:uri="http://purl.org/dc/elements/1.1/"/>
    <ds:schemaRef ds:uri="9a9b9db5-1af9-4e83-9f02-807602fa6e82"/>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399</TotalTime>
  <Words>1763</Words>
  <Application>Microsoft Office PowerPoint</Application>
  <PresentationFormat>On-screen Show (4:3)</PresentationFormat>
  <Paragraphs>175</Paragraphs>
  <Slides>36</Slides>
  <Notes>4</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Public mental health</vt:lpstr>
      <vt:lpstr>Content</vt:lpstr>
      <vt:lpstr>PowerPoint Presentation</vt:lpstr>
      <vt:lpstr>PowerPoint Presentation</vt:lpstr>
      <vt:lpstr>Public mental health (PMH) definition</vt:lpstr>
      <vt:lpstr>PowerPoint Presentation</vt:lpstr>
      <vt:lpstr>PowerPoint Presentation</vt:lpstr>
      <vt:lpstr>What’s the evidence for PMH?</vt:lpstr>
      <vt:lpstr>Start at the beginning: challenges</vt:lpstr>
      <vt:lpstr>But that is NOT the beginning</vt:lpstr>
      <vt:lpstr>Parenting Skills Training</vt:lpstr>
      <vt:lpstr>Concepts and slogans</vt:lpstr>
      <vt:lpstr>Two questions</vt:lpstr>
      <vt:lpstr>PowerPoint Presentation</vt:lpstr>
      <vt:lpstr>Neuropsychiatric sequelae Alcohol</vt:lpstr>
      <vt:lpstr>Evidence based measures: 7 Babor et al, 2010: Alcohol - no ordinary commodity</vt:lpstr>
      <vt:lpstr>The Great Lie: we need more evidence</vt:lpstr>
      <vt:lpstr>PowerPoint Presentation</vt:lpstr>
      <vt:lpstr>PowerPoint Presentation</vt:lpstr>
      <vt:lpstr>PowerPoint Presentation</vt:lpstr>
      <vt:lpstr>Inequalities</vt:lpstr>
      <vt:lpstr>Self-harm and Suicide</vt:lpstr>
      <vt:lpstr>PowerPoint Presentation</vt:lpstr>
      <vt:lpstr>RCPsych Manifesto</vt:lpstr>
      <vt:lpstr>…/ RCPsych manifesto</vt:lpstr>
      <vt:lpstr>CMO Report</vt:lpstr>
      <vt:lpstr>Where else should we go?</vt:lpstr>
      <vt:lpstr>PowerPoint Presentation</vt:lpstr>
      <vt:lpstr>Older adults</vt:lpstr>
      <vt:lpstr>Smoking cessation</vt:lpstr>
      <vt:lpstr>Are new things always good?</vt:lpstr>
      <vt:lpstr>PowerPoint Presentation</vt:lpstr>
      <vt:lpstr>PowerPoint Presentation</vt:lpstr>
      <vt:lpstr>Stolen years</vt:lpstr>
      <vt:lpstr>PowerPoint Presentation</vt:lpstr>
      <vt:lpstr>PMH: 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mental health</dc:title>
  <dc:creator>Peter Byrne</dc:creator>
  <cp:lastModifiedBy>Ulla Quayle</cp:lastModifiedBy>
  <cp:revision>46</cp:revision>
  <cp:lastPrinted>2014-11-21T10:12:51Z</cp:lastPrinted>
  <dcterms:created xsi:type="dcterms:W3CDTF">2014-10-01T08:36:24Z</dcterms:created>
  <dcterms:modified xsi:type="dcterms:W3CDTF">2014-12-09T10:23:33Z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0x010100BB8C80810105A8458220B11CC7E339E7</vt:lpwstr>
  </property>
</Properties>
</file>